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304" r:id="rId5"/>
    <p:sldId id="303" r:id="rId6"/>
    <p:sldId id="305" r:id="rId7"/>
    <p:sldId id="306" r:id="rId8"/>
    <p:sldId id="307" r:id="rId9"/>
    <p:sldId id="308" r:id="rId10"/>
    <p:sldId id="309" r:id="rId11"/>
    <p:sldId id="31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3" r:id="rId22"/>
    <p:sldId id="325" r:id="rId23"/>
    <p:sldId id="327" r:id="rId24"/>
    <p:sldId id="326" r:id="rId25"/>
    <p:sldId id="328" r:id="rId26"/>
    <p:sldId id="329" r:id="rId27"/>
    <p:sldId id="330" r:id="rId28"/>
    <p:sldId id="331" r:id="rId29"/>
    <p:sldId id="332" r:id="rId30"/>
    <p:sldId id="296" r:id="rId31"/>
    <p:sldId id="302" r:id="rId32"/>
    <p:sldId id="451" r:id="rId33"/>
    <p:sldId id="452" r:id="rId34"/>
    <p:sldId id="453" r:id="rId35"/>
    <p:sldId id="458" r:id="rId36"/>
    <p:sldId id="459" r:id="rId37"/>
    <p:sldId id="463" r:id="rId38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814" autoAdjust="0"/>
    <p:restoredTop sz="77778"/>
  </p:normalViewPr>
  <p:slideViewPr>
    <p:cSldViewPr snapToGrid="0" snapToObjects="1" showGuides="1">
      <p:cViewPr varScale="1">
        <p:scale>
          <a:sx n="125" d="100"/>
          <a:sy n="125" d="100"/>
        </p:scale>
        <p:origin x="43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22.03.2022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22/03/2022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61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844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72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=""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=""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=""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=""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=""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</p:spTree>
    <p:extLst>
      <p:ext uri="{BB962C8B-B14F-4D97-AF65-F5344CB8AC3E}">
        <p14:creationId xmlns:p14="http://schemas.microsoft.com/office/powerpoint/2010/main" val="226373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=""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=""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=""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=""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5.bin"/><Relationship Id="rId17" Type="http://schemas.openxmlformats.org/officeDocument/2006/relationships/image" Target="NULL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8.wmf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4.bin"/><Relationship Id="rId3" Type="http://schemas.openxmlformats.org/officeDocument/2006/relationships/image" Target="NUL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image" Target="NULL"/><Relationship Id="rId10" Type="http://schemas.openxmlformats.org/officeDocument/2006/relationships/image" Target="../media/image8.wmf"/><Relationship Id="rId4" Type="http://schemas.openxmlformats.org/officeDocument/2006/relationships/image" Target="NULL"/><Relationship Id="rId9" Type="http://schemas.openxmlformats.org/officeDocument/2006/relationships/oleObject" Target="../embeddings/oleObject12.bin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=""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Théorème des déplacements virtuels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7979C79A-989E-E848-890D-4500ADD8C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CH" b="1" dirty="0"/>
                  <a:t>Si un solide est en équilibre, le travail virtuel est nul pour tout déplacement rigide: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fr-CH" b="1" dirty="0"/>
              </a:p>
              <a:p>
                <a:pPr marL="0" indent="0">
                  <a:buNone/>
                </a:pPr>
                <a:endParaRPr lang="fr-CH" b="1" dirty="0"/>
              </a:p>
              <a:p>
                <a:pPr lvl="1"/>
                <a:r>
                  <a:rPr lang="fr-CH" dirty="0"/>
                  <a:t>Travail virtuel: somme des travaux de toutes les forces et moments agissant sur le solide</a:t>
                </a:r>
              </a:p>
              <a:p>
                <a:pPr lvl="1"/>
                <a:r>
                  <a:rPr lang="fr-CH" dirty="0"/>
                  <a:t>Ce théorème n’est qu’une autre manière d’exprimer les 3 (plan) ou 6 (espace) équations d’équilibre</a:t>
                </a:r>
                <a:endParaRPr lang="fr-CH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979C79A-989E-E848-890D-4500ADD8C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73091810-8351-E544-810C-EF154AEE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Théorème des déplacements virtuels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ACBC11A-9613-214C-9CF0-CFF715DB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94C5D8-AABC-AC4F-AAF8-58C4258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443264-59E1-C348-A703-62488FE4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614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091A1C8-76DE-B348-BE05-2EFE673A9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8772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Calculer les 3 forces de réaction par le théorème des déplacements virtuels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Couper toutes les </a:t>
                </a:r>
                <a:r>
                  <a:rPr lang="fr-FR" dirty="0" smtClean="0"/>
                  <a:t>liaisons &amp; extérioriser les forces et moments</a:t>
                </a:r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Introduire des déplacement </a:t>
                </a:r>
                <a:r>
                  <a:rPr lang="fr-CH" i="1" dirty="0">
                    <a:latin typeface="Symbol" panose="05050102010706020507" pitchFamily="18" charset="2"/>
                    <a:sym typeface="Wingdings" pitchFamily="2" charset="2"/>
                  </a:rPr>
                  <a:t>d</a:t>
                </a:r>
                <a:r>
                  <a:rPr lang="fr-CH" i="1" dirty="0">
                    <a:sym typeface="Wingdings" pitchFamily="2" charset="2"/>
                  </a:rPr>
                  <a:t>u, </a:t>
                </a:r>
                <a:r>
                  <a:rPr lang="fr-CH" i="1" dirty="0">
                    <a:latin typeface="Symbol" panose="05050102010706020507" pitchFamily="18" charset="2"/>
                    <a:sym typeface="Wingdings" pitchFamily="2" charset="2"/>
                  </a:rPr>
                  <a:t>d</a:t>
                </a:r>
                <a:r>
                  <a:rPr lang="fr-CH" i="1" dirty="0">
                    <a:sym typeface="Wingdings" pitchFamily="2" charset="2"/>
                  </a:rPr>
                  <a:t>v, </a:t>
                </a:r>
                <a:r>
                  <a:rPr lang="fr-CH" i="1" dirty="0" err="1">
                    <a:latin typeface="Symbol" panose="05050102010706020507" pitchFamily="18" charset="2"/>
                    <a:sym typeface="Wingdings" pitchFamily="2" charset="2"/>
                  </a:rPr>
                  <a:t>dq</a:t>
                </a:r>
                <a:r>
                  <a:rPr lang="fr-CH" i="1" dirty="0">
                    <a:sym typeface="Wingdings" pitchFamily="2" charset="2"/>
                  </a:rPr>
                  <a:t> </a:t>
                </a:r>
                <a:r>
                  <a:rPr lang="fr-CH" dirty="0">
                    <a:sym typeface="Wingdings" pitchFamily="2" charset="2"/>
                  </a:rPr>
                  <a:t>et formuler l’équilibre 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685800" lvl="1" indent="-342900">
                  <a:buFont typeface="+mj-lt"/>
                  <a:buAutoNum type="arabicPeriod"/>
                </a:pPr>
                <a:endParaRPr lang="fr-CH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CH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𝒖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91A1C8-76DE-B348-BE05-2EFE673A9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8772"/>
                <a:ext cx="7726363" cy="3386772"/>
              </a:xfrm>
              <a:blipFill rotWithShape="0">
                <a:blip r:embed="rId3"/>
                <a:stretch>
                  <a:fillRect t="-1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9B25B5BA-B0F0-A844-8C4B-AE8A3F07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B7F09C-67BF-D743-81EA-C04C8145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727942-0233-E045-BF83-752C5FCF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D6F2B1-4B81-3A42-AF21-F6693C19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F2AF9B9-4E3C-D24D-9434-2331D0C9D0F6}"/>
              </a:ext>
            </a:extLst>
          </p:cNvPr>
          <p:cNvGrpSpPr/>
          <p:nvPr/>
        </p:nvGrpSpPr>
        <p:grpSpPr>
          <a:xfrm>
            <a:off x="1404181" y="2023487"/>
            <a:ext cx="1943789" cy="1014566"/>
            <a:chOff x="384038" y="1556792"/>
            <a:chExt cx="2776980" cy="1449452"/>
          </a:xfrm>
        </p:grpSpPr>
        <p:sp>
          <p:nvSpPr>
            <p:cNvPr id="8" name="Isosceles Triangle 6">
              <a:extLst>
                <a:ext uri="{FF2B5EF4-FFF2-40B4-BE49-F238E27FC236}">
                  <a16:creationId xmlns="" xmlns:a16="http://schemas.microsoft.com/office/drawing/2014/main" id="{118D3009-AC09-4C48-B187-EB8D9190891C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7788C8A5-0257-CE48-A95E-388C52CC9778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8">
              <a:extLst>
                <a:ext uri="{FF2B5EF4-FFF2-40B4-BE49-F238E27FC236}">
                  <a16:creationId xmlns="" xmlns:a16="http://schemas.microsoft.com/office/drawing/2014/main" id="{627C512A-7452-9648-A728-2C08A1ECD3F4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9E322338-1845-ED4B-B294-4F7D35E6AAAE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1A0BD357-8912-B14D-A0E4-EEC450D8D046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8E5F1829-1758-5943-B999-B96CAFA9BFE7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996412E5-080D-EB4E-863F-CA62243DD522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C756BFA-896B-FE41-AD88-3AF82B750CE0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66DDF277-50EB-7A47-92E5-F2A82F665FA8}"/>
                </a:ext>
              </a:extLst>
            </p:cNvPr>
            <p:cNvSpPr/>
            <p:nvPr/>
          </p:nvSpPr>
          <p:spPr>
            <a:xfrm>
              <a:off x="768154" y="2178862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="" xmlns:a16="http://schemas.microsoft.com/office/drawing/2014/main" id="{3E68B408-8021-FC41-B31F-D29CBE6780CE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6A88A766-122F-0C4E-AADA-3CBE3016E6CA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0826AAE4-9AA8-A443-986B-CEEC6E1802DB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FCFAB415-2A15-1147-BBB1-FDD5EF7942B1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EECA2E35-45A5-9C42-8D00-D140CB415437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1B510FFE-9C64-9340-9506-4F6676BFE6D3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A5B87B5C-60B8-3248-B615-AF45CD3FC7A6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A03B38CB-1426-1D45-98FA-D06F65BB58EF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FBAAA5A9-E2E1-2545-8EBA-754AF3B0714B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27E9A4EF-AF66-5942-9023-0A0C371865EA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14519AB-FB5D-7F40-B6A7-AAAF2A4ABDE1}"/>
                </a:ext>
              </a:extLst>
            </p:cNvPr>
            <p:cNvSpPr txBox="1"/>
            <p:nvPr/>
          </p:nvSpPr>
          <p:spPr>
            <a:xfrm>
              <a:off x="384038" y="188622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3E16BA13-8DCE-B845-A437-48AD8987EBE5}"/>
                </a:ext>
              </a:extLst>
            </p:cNvPr>
            <p:cNvSpPr txBox="1"/>
            <p:nvPr/>
          </p:nvSpPr>
          <p:spPr>
            <a:xfrm>
              <a:off x="2809640" y="18864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A1E1096C-E332-9544-9351-82D4771B9E39}"/>
              </a:ext>
            </a:extLst>
          </p:cNvPr>
          <p:cNvGrpSpPr/>
          <p:nvPr/>
        </p:nvGrpSpPr>
        <p:grpSpPr>
          <a:xfrm>
            <a:off x="4762089" y="2053202"/>
            <a:ext cx="1963123" cy="757911"/>
            <a:chOff x="212871" y="3006462"/>
            <a:chExt cx="2804602" cy="10827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7FE7F6E4-0B6A-1549-AB0E-83A4D9E2FEDB}"/>
                </a:ext>
              </a:extLst>
            </p:cNvPr>
            <p:cNvCxnSpPr/>
            <p:nvPr/>
          </p:nvCxnSpPr>
          <p:spPr>
            <a:xfrm rot="5400000">
              <a:off x="1059581" y="328038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9E26F0ED-8A49-B943-B7D0-F365C6054FDB}"/>
                </a:ext>
              </a:extLst>
            </p:cNvPr>
            <p:cNvSpPr txBox="1"/>
            <p:nvPr/>
          </p:nvSpPr>
          <p:spPr>
            <a:xfrm>
              <a:off x="1341072" y="308881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7BA25A50-8588-9C40-9AFD-50C1B424E7DE}"/>
                </a:ext>
              </a:extLst>
            </p:cNvPr>
            <p:cNvSpPr/>
            <p:nvPr/>
          </p:nvSpPr>
          <p:spPr>
            <a:xfrm>
              <a:off x="735416" y="3576806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B50BD10A-9FD4-BA47-8EAB-704A1F6E5000}"/>
                </a:ext>
              </a:extLst>
            </p:cNvPr>
            <p:cNvCxnSpPr/>
            <p:nvPr/>
          </p:nvCxnSpPr>
          <p:spPr>
            <a:xfrm flipV="1">
              <a:off x="735415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0EBF4511-9A11-F44A-91E5-B2CB7A7A7771}"/>
                </a:ext>
              </a:extLst>
            </p:cNvPr>
            <p:cNvCxnSpPr/>
            <p:nvPr/>
          </p:nvCxnSpPr>
          <p:spPr>
            <a:xfrm flipV="1">
              <a:off x="2665560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F5B2BFAA-D5F3-734E-B74A-A073FF959009}"/>
                </a:ext>
              </a:extLst>
            </p:cNvPr>
            <p:cNvCxnSpPr/>
            <p:nvPr/>
          </p:nvCxnSpPr>
          <p:spPr>
            <a:xfrm>
              <a:off x="344465" y="3596501"/>
              <a:ext cx="3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00109B9E-8628-4445-A783-B4F2F43DA0A1}"/>
                </a:ext>
              </a:extLst>
            </p:cNvPr>
            <p:cNvSpPr txBox="1"/>
            <p:nvPr/>
          </p:nvSpPr>
          <p:spPr>
            <a:xfrm>
              <a:off x="212871" y="356751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4A4A554A-E775-2148-8C12-3DFB36AAD100}"/>
                </a:ext>
              </a:extLst>
            </p:cNvPr>
            <p:cNvSpPr txBox="1"/>
            <p:nvPr/>
          </p:nvSpPr>
          <p:spPr>
            <a:xfrm>
              <a:off x="673963" y="3719914"/>
              <a:ext cx="40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4CB1B1D-5EAA-5D46-ACB1-30134E822BFC}"/>
                </a:ext>
              </a:extLst>
            </p:cNvPr>
            <p:cNvSpPr txBox="1"/>
            <p:nvPr/>
          </p:nvSpPr>
          <p:spPr>
            <a:xfrm>
              <a:off x="2601975" y="37199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5BCC921B-D8E5-F845-ADBA-002FD447319F}"/>
              </a:ext>
            </a:extLst>
          </p:cNvPr>
          <p:cNvGrpSpPr/>
          <p:nvPr/>
        </p:nvGrpSpPr>
        <p:grpSpPr>
          <a:xfrm>
            <a:off x="1089871" y="3676442"/>
            <a:ext cx="2239505" cy="1014677"/>
            <a:chOff x="1089871" y="3676442"/>
            <a:chExt cx="2239505" cy="1014677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61600A61-475D-5C4F-B50B-DD6185F743CC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="" xmlns:a16="http://schemas.microsoft.com/office/drawing/2014/main" id="{08AF29FF-3E4B-7B4F-BCE2-64DD0854F832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2D7F0123-FFCF-A249-AD6F-0950477B2DE2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240BA5EE-FE1B-2D48-AE7B-245F4ACD5C63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="" xmlns:a16="http://schemas.microsoft.com/office/drawing/2014/main" id="{F189EC77-CC3D-E34E-A24E-874FD5272235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="" xmlns:a16="http://schemas.microsoft.com/office/drawing/2014/main" id="{90976D5D-F49F-4D4F-A54F-FDECE266F0DF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="" xmlns:a16="http://schemas.microsoft.com/office/drawing/2014/main" id="{F2296071-A5BA-7947-A7EF-677B97D60BD5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3AC47207-3D09-9941-8C73-409514988C93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A854653B-89A8-934F-9B94-0CAAF58580F0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0BC9A1A6-A4DA-0F44-A59A-EC7CD2DF7082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A0AEED78-E99B-CF46-8B9F-1696B6AE2809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ADF6B02-0766-7441-BDBC-F8C2B9805705}"/>
              </a:ext>
            </a:extLst>
          </p:cNvPr>
          <p:cNvSpPr txBox="1"/>
          <p:nvPr/>
        </p:nvSpPr>
        <p:spPr>
          <a:xfrm>
            <a:off x="4303353" y="2899501"/>
            <a:ext cx="2858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/>
              <a:t>Corps libre avec toutes les forces de réaction extériorisées</a:t>
            </a:r>
          </a:p>
        </p:txBody>
      </p:sp>
    </p:spTree>
    <p:extLst>
      <p:ext uri="{BB962C8B-B14F-4D97-AF65-F5344CB8AC3E}">
        <p14:creationId xmlns:p14="http://schemas.microsoft.com/office/powerpoint/2010/main" val="33985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E5F93922-40EB-5C46-9891-F0FA2C0BF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998899"/>
                <a:ext cx="7726363" cy="274982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𝒗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CH" b="1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fr-CH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𝜹</m:t>
                    </m:r>
                    <m:r>
                      <a:rPr lang="fr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𝜽</m:t>
                    </m:r>
                  </m:oMath>
                </a14:m>
                <a:r>
                  <a:rPr lang="fr-CH" b="1" dirty="0">
                    <a:sym typeface="Wingdings" pitchFamily="2" charset="2"/>
                  </a:rPr>
                  <a:t>:</a:t>
                </a:r>
              </a:p>
              <a:p>
                <a:endParaRPr lang="fr-CH" b="1" dirty="0">
                  <a:sym typeface="Wingdings" pitchFamily="2" charset="2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F93922-40EB-5C46-9891-F0FA2C0BF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998899"/>
                <a:ext cx="7726363" cy="2749823"/>
              </a:xfrm>
              <a:blipFill>
                <a:blip r:embed="rId2"/>
                <a:stretch>
                  <a:fillRect t="-23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389DB3CD-F965-794E-8F79-4CB60873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F2DE31-B370-564C-B9DA-0FDD539E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24A77F-D39A-2042-B5F6-4D9CC7B2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DCF476-CB63-D54F-B552-755643A5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E189D83-434F-3346-BCA4-7FC7DE027494}"/>
              </a:ext>
            </a:extLst>
          </p:cNvPr>
          <p:cNvGrpSpPr/>
          <p:nvPr/>
        </p:nvGrpSpPr>
        <p:grpSpPr>
          <a:xfrm>
            <a:off x="1385674" y="868187"/>
            <a:ext cx="1963123" cy="757911"/>
            <a:chOff x="212871" y="3006462"/>
            <a:chExt cx="2804602" cy="108278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60B8B782-DFB0-214E-8773-00EF63A428AD}"/>
                </a:ext>
              </a:extLst>
            </p:cNvPr>
            <p:cNvCxnSpPr/>
            <p:nvPr/>
          </p:nvCxnSpPr>
          <p:spPr>
            <a:xfrm rot="5400000">
              <a:off x="1059581" y="328038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4FFB242-30FB-FD45-B8B5-AD79CF5A71AA}"/>
                </a:ext>
              </a:extLst>
            </p:cNvPr>
            <p:cNvSpPr txBox="1"/>
            <p:nvPr/>
          </p:nvSpPr>
          <p:spPr>
            <a:xfrm>
              <a:off x="1341072" y="308881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0EF952C-C1A1-5049-84AF-3AF5FADFC281}"/>
                </a:ext>
              </a:extLst>
            </p:cNvPr>
            <p:cNvSpPr/>
            <p:nvPr/>
          </p:nvSpPr>
          <p:spPr>
            <a:xfrm>
              <a:off x="735416" y="3576806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66860136-7F81-D74E-B4F5-5545908D407A}"/>
                </a:ext>
              </a:extLst>
            </p:cNvPr>
            <p:cNvCxnSpPr/>
            <p:nvPr/>
          </p:nvCxnSpPr>
          <p:spPr>
            <a:xfrm flipV="1">
              <a:off x="735415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210F7560-7E8D-D445-8334-F67D2B6E5802}"/>
                </a:ext>
              </a:extLst>
            </p:cNvPr>
            <p:cNvCxnSpPr/>
            <p:nvPr/>
          </p:nvCxnSpPr>
          <p:spPr>
            <a:xfrm flipV="1">
              <a:off x="2665560" y="3623814"/>
              <a:ext cx="1" cy="457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22944A1F-17DC-6D49-9F82-268046528FEF}"/>
                </a:ext>
              </a:extLst>
            </p:cNvPr>
            <p:cNvCxnSpPr/>
            <p:nvPr/>
          </p:nvCxnSpPr>
          <p:spPr>
            <a:xfrm>
              <a:off x="344465" y="3596501"/>
              <a:ext cx="39095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8D5A42D-E6B5-F04F-8CC8-DB8DB5084CD4}"/>
                </a:ext>
              </a:extLst>
            </p:cNvPr>
            <p:cNvSpPr txBox="1"/>
            <p:nvPr/>
          </p:nvSpPr>
          <p:spPr>
            <a:xfrm>
              <a:off x="212871" y="356751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C765FBD-5A00-324B-B9F3-FBBE93A94651}"/>
                </a:ext>
              </a:extLst>
            </p:cNvPr>
            <p:cNvSpPr txBox="1"/>
            <p:nvPr/>
          </p:nvSpPr>
          <p:spPr>
            <a:xfrm>
              <a:off x="673963" y="3719914"/>
              <a:ext cx="40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5C0AD28-2273-234C-9D82-5CCC204D8D28}"/>
                </a:ext>
              </a:extLst>
            </p:cNvPr>
            <p:cNvSpPr txBox="1"/>
            <p:nvPr/>
          </p:nvSpPr>
          <p:spPr>
            <a:xfrm>
              <a:off x="2601975" y="371991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851C7D2-D768-FB4B-B8E5-30B328E7FBEE}"/>
              </a:ext>
            </a:extLst>
          </p:cNvPr>
          <p:cNvGrpSpPr/>
          <p:nvPr/>
        </p:nvGrpSpPr>
        <p:grpSpPr>
          <a:xfrm>
            <a:off x="1145447" y="2242165"/>
            <a:ext cx="2239505" cy="1014677"/>
            <a:chOff x="1089871" y="3676442"/>
            <a:chExt cx="2239505" cy="1014677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D6271AB2-B237-8246-A1C3-F95B8A1D1471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="" xmlns:a16="http://schemas.microsoft.com/office/drawing/2014/main" id="{5A4DB193-BBFB-8746-A610-F572CB6B77DC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C4EC3A65-16AF-534F-B0B8-72631EBC357F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DCF0C6D3-CF6D-5D48-9EFB-5FB9C2D604F4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="" xmlns:a16="http://schemas.microsoft.com/office/drawing/2014/main" id="{C5585ECB-EC5E-CC43-946E-6B4495FDD59F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="" xmlns:a16="http://schemas.microsoft.com/office/drawing/2014/main" id="{6C4A3F7A-D192-204B-8F2A-840045810438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="" xmlns:a16="http://schemas.microsoft.com/office/drawing/2014/main" id="{B8A75850-1FA1-D447-87D0-BC583CFBA31D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79D0EF5F-8AE1-934F-979E-741F8CEA7F0F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626F55EC-A77A-ED4E-A7C6-0064B7323CE4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8AF92776-AAD4-A641-829A-C9C16672339D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8BA605B9-34D6-7644-8BFF-C1202DEA4E13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FCE6B94C-94A0-6243-9525-881DCE57A3FA}"/>
              </a:ext>
            </a:extLst>
          </p:cNvPr>
          <p:cNvGrpSpPr/>
          <p:nvPr/>
        </p:nvGrpSpPr>
        <p:grpSpPr>
          <a:xfrm>
            <a:off x="1097210" y="3663589"/>
            <a:ext cx="2239505" cy="1014677"/>
            <a:chOff x="1089871" y="3676442"/>
            <a:chExt cx="2239505" cy="1014677"/>
          </a:xfrm>
        </p:grpSpPr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9BF8FBB7-1460-C14D-A411-E7CF1037A3C0}"/>
                </a:ext>
              </a:extLst>
            </p:cNvPr>
            <p:cNvGrpSpPr/>
            <p:nvPr/>
          </p:nvGrpSpPr>
          <p:grpSpPr>
            <a:xfrm>
              <a:off x="1366253" y="3811840"/>
              <a:ext cx="1963123" cy="757911"/>
              <a:chOff x="212871" y="3006462"/>
              <a:chExt cx="2804602" cy="1082784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="" xmlns:a16="http://schemas.microsoft.com/office/drawing/2014/main" id="{9CA508CB-413C-CF48-B4BD-11C6A35AE69E}"/>
                  </a:ext>
                </a:extLst>
              </p:cNvPr>
              <p:cNvCxnSpPr/>
              <p:nvPr/>
            </p:nvCxnSpPr>
            <p:spPr>
              <a:xfrm rot="5400000">
                <a:off x="1059581" y="3280389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34899D6C-F552-C943-B987-7476F683CEB7}"/>
                  </a:ext>
                </a:extLst>
              </p:cNvPr>
              <p:cNvSpPr txBox="1"/>
              <p:nvPr/>
            </p:nvSpPr>
            <p:spPr>
              <a:xfrm>
                <a:off x="1341072" y="3088816"/>
                <a:ext cx="291362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1948BE80-4BC6-E240-8909-8BEE9C86824C}"/>
                  </a:ext>
                </a:extLst>
              </p:cNvPr>
              <p:cNvSpPr/>
              <p:nvPr/>
            </p:nvSpPr>
            <p:spPr>
              <a:xfrm>
                <a:off x="735416" y="3576806"/>
                <a:ext cx="19318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="" xmlns:a16="http://schemas.microsoft.com/office/drawing/2014/main" id="{6AD8CCDC-EB17-D84D-A846-FE562B40CADA}"/>
                  </a:ext>
                </a:extLst>
              </p:cNvPr>
              <p:cNvCxnSpPr/>
              <p:nvPr/>
            </p:nvCxnSpPr>
            <p:spPr>
              <a:xfrm flipV="1">
                <a:off x="735415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="" xmlns:a16="http://schemas.microsoft.com/office/drawing/2014/main" id="{BBD5747D-6BF8-FE48-8563-4F337D4110DC}"/>
                  </a:ext>
                </a:extLst>
              </p:cNvPr>
              <p:cNvCxnSpPr/>
              <p:nvPr/>
            </p:nvCxnSpPr>
            <p:spPr>
              <a:xfrm flipV="1">
                <a:off x="2665560" y="3623814"/>
                <a:ext cx="1" cy="45705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="" xmlns:a16="http://schemas.microsoft.com/office/drawing/2014/main" id="{915981B8-4C22-924F-8A19-7205533806C0}"/>
                  </a:ext>
                </a:extLst>
              </p:cNvPr>
              <p:cNvCxnSpPr/>
              <p:nvPr/>
            </p:nvCxnSpPr>
            <p:spPr>
              <a:xfrm>
                <a:off x="344465" y="3596501"/>
                <a:ext cx="3909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E94D181C-89AE-AE4D-9191-2C395543547A}"/>
                  </a:ext>
                </a:extLst>
              </p:cNvPr>
              <p:cNvSpPr txBox="1"/>
              <p:nvPr/>
            </p:nvSpPr>
            <p:spPr>
              <a:xfrm>
                <a:off x="212871" y="3567514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3340D172-CDC7-354C-9C61-32F729D016FF}"/>
                  </a:ext>
                </a:extLst>
              </p:cNvPr>
              <p:cNvSpPr txBox="1"/>
              <p:nvPr/>
            </p:nvSpPr>
            <p:spPr>
              <a:xfrm>
                <a:off x="673963" y="3719914"/>
                <a:ext cx="40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83D51D2D-A604-344A-BAA3-B087778DACD5}"/>
                  </a:ext>
                </a:extLst>
              </p:cNvPr>
              <p:cNvSpPr txBox="1"/>
              <p:nvPr/>
            </p:nvSpPr>
            <p:spPr>
              <a:xfrm>
                <a:off x="2601975" y="37199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de-CH" baseline="-25000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endParaRPr lang="de-DE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7450DF67-D7DF-1543-9293-1C3982A30B88}"/>
                </a:ext>
              </a:extLst>
            </p:cNvPr>
            <p:cNvSpPr/>
            <p:nvPr/>
          </p:nvSpPr>
          <p:spPr>
            <a:xfrm>
              <a:off x="1089871" y="3676442"/>
              <a:ext cx="2239505" cy="1014677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47169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959C00-FE0A-5641-9FF8-73F8552C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53371"/>
            <a:ext cx="7726363" cy="407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b="1" dirty="0"/>
              <a:t>Coupure simple = Suppression d’</a:t>
            </a:r>
            <a:r>
              <a:rPr lang="fr-CH" b="1" i="1" dirty="0"/>
              <a:t>une</a:t>
            </a:r>
            <a:r>
              <a:rPr lang="fr-CH" b="1" dirty="0"/>
              <a:t> </a:t>
            </a:r>
            <a:r>
              <a:rPr lang="fr-CH" b="1" i="1" dirty="0"/>
              <a:t>liaison</a:t>
            </a:r>
            <a:r>
              <a:rPr lang="fr-CH" b="1" dirty="0"/>
              <a:t> (un seul degré de liberté—translation ou rotation) qui fait naître un effort </a:t>
            </a:r>
          </a:p>
          <a:p>
            <a:pPr marL="0" indent="0">
              <a:buNone/>
            </a:pPr>
            <a:r>
              <a:rPr lang="fr-CH" sz="1400" i="1" dirty="0"/>
              <a:t>Idée: si on supprime seulement une liaison, il n’y a qu’</a:t>
            </a:r>
            <a:r>
              <a:rPr lang="fr-CH" sz="1400" i="1" dirty="0">
                <a:sym typeface="Wingdings" pitchFamily="2" charset="2"/>
              </a:rPr>
              <a:t>une seule inconnue</a:t>
            </a:r>
            <a:endParaRPr lang="fr-CH" i="1" dirty="0">
              <a:sym typeface="Wingdings" pitchFamily="2" charset="2"/>
            </a:endParaRPr>
          </a:p>
          <a:p>
            <a:pPr marL="0" indent="0">
              <a:buNone/>
            </a:pPr>
            <a:endParaRPr lang="fr-CH" i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Dans le cas d’une structure isostatique:</a:t>
            </a:r>
          </a:p>
          <a:p>
            <a:pPr lvl="1"/>
            <a:r>
              <a:rPr lang="fr-CH" dirty="0">
                <a:sym typeface="Wingdings" pitchFamily="2" charset="2"/>
              </a:rPr>
              <a:t>Introduire la coupure simple qui extériorise la force qu’on veut calculer (force de réaction, force de liaison ou effort intérieur)</a:t>
            </a:r>
          </a:p>
          <a:p>
            <a:pPr lvl="2"/>
            <a:r>
              <a:rPr lang="fr-CH" dirty="0">
                <a:sym typeface="Wingdings" pitchFamily="2" charset="2"/>
              </a:rPr>
              <a:t>la structure est maintenant un mécanisme</a:t>
            </a:r>
          </a:p>
          <a:p>
            <a:pPr lvl="1"/>
            <a:r>
              <a:rPr lang="fr-CH" dirty="0">
                <a:sym typeface="Wingdings" pitchFamily="2" charset="2"/>
              </a:rPr>
              <a:t>Trouver un champs de déplacement qui </a:t>
            </a:r>
            <a:r>
              <a:rPr lang="fr-CH" b="1" dirty="0">
                <a:sym typeface="Wingdings" pitchFamily="2" charset="2"/>
              </a:rPr>
              <a:t>respecte toutes les autres liaisons</a:t>
            </a:r>
          </a:p>
          <a:p>
            <a:pPr lvl="1"/>
            <a:r>
              <a:rPr lang="fr-CH" dirty="0">
                <a:sym typeface="Wingdings" pitchFamily="2" charset="2"/>
              </a:rPr>
              <a:t>Calculer cette force par le théorème des déplacements virtuels</a:t>
            </a:r>
          </a:p>
          <a:p>
            <a:pPr marL="0" indent="0">
              <a:buNone/>
            </a:pPr>
            <a:endParaRPr lang="fr-CH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5E28681-569C-9644-9D3C-F7BF2922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ACD5AB-62B4-CF4E-9CA2-52EDE22A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3AB566-4CD9-4C4D-B4CE-26D75F850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373C25-AFED-2040-96F2-3DB7E3F3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83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A3C1BBF-EAE5-1C40-8907-ECA8CBEF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Calculer les 3 forces de réaction par des coupures simples et le théorème des déplacements virtuels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D0FF614-81C0-4A44-B1A3-9520F24F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BD726E-8C77-1248-8C84-4FB6C801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EE6AFD9-632A-1F4E-98BD-D0D05F68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146E0F-DACF-8F45-BB08-CAAEE248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1EF66C4-F173-1F42-B922-97E66870B666}"/>
              </a:ext>
            </a:extLst>
          </p:cNvPr>
          <p:cNvGrpSpPr/>
          <p:nvPr/>
        </p:nvGrpSpPr>
        <p:grpSpPr>
          <a:xfrm>
            <a:off x="1404181" y="1623162"/>
            <a:ext cx="1943789" cy="1014566"/>
            <a:chOff x="384038" y="1556792"/>
            <a:chExt cx="2776980" cy="1449452"/>
          </a:xfrm>
        </p:grpSpPr>
        <p:sp>
          <p:nvSpPr>
            <p:cNvPr id="8" name="Isosceles Triangle 6">
              <a:extLst>
                <a:ext uri="{FF2B5EF4-FFF2-40B4-BE49-F238E27FC236}">
                  <a16:creationId xmlns="" xmlns:a16="http://schemas.microsoft.com/office/drawing/2014/main" id="{CDADC6E4-8DD3-7E4E-9FB3-B8F3CC088CAA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5621C0A-49E3-3C45-ABC8-32155E3CB362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8">
              <a:extLst>
                <a:ext uri="{FF2B5EF4-FFF2-40B4-BE49-F238E27FC236}">
                  <a16:creationId xmlns="" xmlns:a16="http://schemas.microsoft.com/office/drawing/2014/main" id="{42E97DC5-6AAB-634D-AF66-85BBD1F5FBD3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C8503BDF-F514-2747-B4C5-91393B5443D0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4594F48A-5A06-464A-ADD0-F47E7E15E4BB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DDA6F42-BED7-1746-A385-98D03A1C0FAA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DC4B60D7-A347-7147-9662-EF314767A227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0A396D4-1E00-BE4E-BA5E-16E94B121284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E72B06-61CF-6343-A594-96FE332BE62F}"/>
                </a:ext>
              </a:extLst>
            </p:cNvPr>
            <p:cNvSpPr/>
            <p:nvPr/>
          </p:nvSpPr>
          <p:spPr>
            <a:xfrm>
              <a:off x="768154" y="2178862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="" xmlns:a16="http://schemas.microsoft.com/office/drawing/2014/main" id="{9AB93E53-ED3D-E846-BB95-CA42DCCAE730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D881F992-6D8E-014B-8B7F-B61D4C524840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0AC483AD-72C6-F34C-86B3-A3B5380BB479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A616CBD7-D4D0-7545-9CC7-251C2AFF4D0D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220AB874-5BA3-924F-A95B-315B1E5B3812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D7094240-1517-E04B-8C78-7C9EC6E1E4A1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654EBA17-31BD-AE49-8557-A04474E9636D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119005D8-6E68-9041-8A28-2A64B3CC5105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59904A25-02D6-BF42-8F23-CC678506FD7F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17F90970-73C5-D147-BD36-CA6C73824A0A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3EEA259-1D22-C547-B745-AB8A2DA1CDD6}"/>
                </a:ext>
              </a:extLst>
            </p:cNvPr>
            <p:cNvSpPr txBox="1"/>
            <p:nvPr/>
          </p:nvSpPr>
          <p:spPr>
            <a:xfrm>
              <a:off x="384038" y="188622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9D8BF6D-9895-A348-9000-B44F91CA911D}"/>
                </a:ext>
              </a:extLst>
            </p:cNvPr>
            <p:cNvSpPr txBox="1"/>
            <p:nvPr/>
          </p:nvSpPr>
          <p:spPr>
            <a:xfrm>
              <a:off x="2809640" y="18864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A91DADB6-ABC2-3747-8BC3-22D3E1052153}"/>
                  </a:ext>
                </a:extLst>
              </p:cNvPr>
              <p:cNvSpPr txBox="1"/>
              <p:nvPr/>
            </p:nvSpPr>
            <p:spPr>
              <a:xfrm>
                <a:off x="904875" y="297071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𝑩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DADB6-ABC2-3747-8BC3-22D3E10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2970714"/>
                <a:ext cx="1840856" cy="572273"/>
              </a:xfrm>
              <a:prstGeom prst="rect">
                <a:avLst/>
              </a:prstGeom>
              <a:blipFill>
                <a:blip r:embed="rId2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556EFBB0-7E90-AB49-B3B1-B0798DA6929A}"/>
                  </a:ext>
                </a:extLst>
              </p:cNvPr>
              <p:cNvSpPr txBox="1"/>
              <p:nvPr/>
            </p:nvSpPr>
            <p:spPr>
              <a:xfrm>
                <a:off x="3589100" y="297071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6EFBB0-7E90-AB49-B3B1-B0798DA69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00" y="2970714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8504F70-D5E0-9444-8AC9-C1A8B49DCC67}"/>
                  </a:ext>
                </a:extLst>
              </p:cNvPr>
              <p:cNvSpPr txBox="1"/>
              <p:nvPr/>
            </p:nvSpPr>
            <p:spPr>
              <a:xfrm>
                <a:off x="6304089" y="2970714"/>
                <a:ext cx="1840856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8504F70-D5E0-9444-8AC9-C1A8B49DC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89" y="2970714"/>
                <a:ext cx="1840856" cy="549381"/>
              </a:xfrm>
              <a:prstGeom prst="rect">
                <a:avLst/>
              </a:prstGeom>
              <a:blipFill>
                <a:blip r:embed="rId4"/>
                <a:stretch>
                  <a:fillRect l="-1370" t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3B832CEE-A8C2-0C49-B151-B8598C81A97C}"/>
              </a:ext>
            </a:extLst>
          </p:cNvPr>
          <p:cNvGrpSpPr/>
          <p:nvPr/>
        </p:nvGrpSpPr>
        <p:grpSpPr>
          <a:xfrm>
            <a:off x="1181886" y="3542312"/>
            <a:ext cx="1729997" cy="598011"/>
            <a:chOff x="733694" y="3998769"/>
            <a:chExt cx="1931862" cy="66778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1BD0BAC7-4E8E-BF4E-82F4-568D1EAF41BF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495AB250-E78E-5449-80AF-BE2FD2A8CE07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A5454D3E-BED1-3C43-8722-55E83AEEE97D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7A7954E6-D1B0-9C4B-B9CF-175464366F53}"/>
              </a:ext>
            </a:extLst>
          </p:cNvPr>
          <p:cNvGrpSpPr/>
          <p:nvPr/>
        </p:nvGrpSpPr>
        <p:grpSpPr>
          <a:xfrm>
            <a:off x="3874698" y="3539082"/>
            <a:ext cx="1729997" cy="598011"/>
            <a:chOff x="733694" y="3998769"/>
            <a:chExt cx="1931862" cy="66778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="" xmlns:a16="http://schemas.microsoft.com/office/drawing/2014/main" id="{4824FEDE-5B68-2946-8B29-F9A8AC53FE5B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4E518BC-518F-6E4D-9569-FF48A46DFB34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1EB280EC-F376-0A4A-B2AF-0C4D70CFD83C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E22EFA30-8907-F646-B270-8271F3376BD9}"/>
              </a:ext>
            </a:extLst>
          </p:cNvPr>
          <p:cNvGrpSpPr/>
          <p:nvPr/>
        </p:nvGrpSpPr>
        <p:grpSpPr>
          <a:xfrm>
            <a:off x="6631100" y="3539082"/>
            <a:ext cx="1729997" cy="598011"/>
            <a:chOff x="733694" y="3998769"/>
            <a:chExt cx="1931862" cy="667789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="" xmlns:a16="http://schemas.microsoft.com/office/drawing/2014/main" id="{F65CE825-1BB7-E245-BEB2-4A39BAB930DD}"/>
                </a:ext>
              </a:extLst>
            </p:cNvPr>
            <p:cNvCxnSpPr/>
            <p:nvPr/>
          </p:nvCxnSpPr>
          <p:spPr>
            <a:xfrm rot="5400000">
              <a:off x="1057859" y="4324422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2FB2149-3AB6-584B-BD93-9D6CA5F2C4FB}"/>
                </a:ext>
              </a:extLst>
            </p:cNvPr>
            <p:cNvSpPr txBox="1"/>
            <p:nvPr/>
          </p:nvSpPr>
          <p:spPr>
            <a:xfrm>
              <a:off x="1354588" y="399876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9C4BA5D9-F863-D047-AEC5-AC01B4178F43}"/>
                </a:ext>
              </a:extLst>
            </p:cNvPr>
            <p:cNvSpPr/>
            <p:nvPr/>
          </p:nvSpPr>
          <p:spPr>
            <a:xfrm>
              <a:off x="733694" y="4620839"/>
              <a:ext cx="19318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579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832BF2B-C2E9-314F-8F26-5D8F977D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Exemples: Coupures simples relatives aux appuis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F46377-91CA-DF45-9C43-EB5D8870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3326BA-078D-EA49-A0B6-C56B44E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943CB8-CDD6-4648-ABC8-45823C7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="" xmlns:a16="http://schemas.microsoft.com/office/drawing/2014/main" id="{05A0CC2F-ED47-7E42-8EFB-18A12F1E6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2143"/>
              </p:ext>
            </p:extLst>
          </p:nvPr>
        </p:nvGraphicFramePr>
        <p:xfrm>
          <a:off x="989054" y="1914282"/>
          <a:ext cx="7558005" cy="212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335">
                  <a:extLst>
                    <a:ext uri="{9D8B030D-6E8A-4147-A177-3AD203B41FA5}">
                      <a16:colId xmlns="" xmlns:a16="http://schemas.microsoft.com/office/drawing/2014/main" val="2016348689"/>
                    </a:ext>
                  </a:extLst>
                </a:gridCol>
                <a:gridCol w="3684615">
                  <a:extLst>
                    <a:ext uri="{9D8B030D-6E8A-4147-A177-3AD203B41FA5}">
                      <a16:colId xmlns="" xmlns:a16="http://schemas.microsoft.com/office/drawing/2014/main" val="3107111606"/>
                    </a:ext>
                  </a:extLst>
                </a:gridCol>
                <a:gridCol w="1354055">
                  <a:extLst>
                    <a:ext uri="{9D8B030D-6E8A-4147-A177-3AD203B41FA5}">
                      <a16:colId xmlns="" xmlns:a16="http://schemas.microsoft.com/office/drawing/2014/main" val="2365572823"/>
                    </a:ext>
                  </a:extLst>
                </a:gridCol>
              </a:tblGrid>
              <a:tr h="707249">
                <a:tc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Appuis à rouleau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2965635"/>
                  </a:ext>
                </a:extLst>
              </a:tr>
              <a:tr h="707249">
                <a:tc rowSpan="2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Articulation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x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horiz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682813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178990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0D783FBD-AF78-E74D-A72E-F0E6467BC614}"/>
              </a:ext>
            </a:extLst>
          </p:cNvPr>
          <p:cNvGrpSpPr/>
          <p:nvPr/>
        </p:nvGrpSpPr>
        <p:grpSpPr>
          <a:xfrm>
            <a:off x="7586139" y="2059014"/>
            <a:ext cx="550382" cy="471752"/>
            <a:chOff x="3299384" y="2726390"/>
            <a:chExt cx="668673" cy="573144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D472099B-53B9-5D41-BD8A-0CC6B8F2EE4A}"/>
                </a:ext>
              </a:extLst>
            </p:cNvPr>
            <p:cNvSpPr/>
            <p:nvPr/>
          </p:nvSpPr>
          <p:spPr>
            <a:xfrm>
              <a:off x="3310095" y="2726390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692AD7EE-AC54-7445-94D6-3A8F8D2E1E16}"/>
                </a:ext>
              </a:extLst>
            </p:cNvPr>
            <p:cNvCxnSpPr/>
            <p:nvPr/>
          </p:nvCxnSpPr>
          <p:spPr>
            <a:xfrm rot="-5400000">
              <a:off x="3029384" y="30295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9A4F636-522B-3348-B9BD-177615DA6B6A}"/>
                </a:ext>
              </a:extLst>
            </p:cNvPr>
            <p:cNvSpPr txBox="1"/>
            <p:nvPr/>
          </p:nvSpPr>
          <p:spPr>
            <a:xfrm>
              <a:off x="3383279" y="2863634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F95E763-AA3D-D341-93CD-D77AC71C5310}"/>
              </a:ext>
            </a:extLst>
          </p:cNvPr>
          <p:cNvGrpSpPr/>
          <p:nvPr/>
        </p:nvGrpSpPr>
        <p:grpSpPr>
          <a:xfrm>
            <a:off x="7293418" y="2888131"/>
            <a:ext cx="897069" cy="243564"/>
            <a:chOff x="2388124" y="4450182"/>
            <a:chExt cx="1484859" cy="403154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AFD733F7-51B8-F248-B6BE-0D4774E63589}"/>
                </a:ext>
              </a:extLst>
            </p:cNvPr>
            <p:cNvSpPr/>
            <p:nvPr/>
          </p:nvSpPr>
          <p:spPr>
            <a:xfrm>
              <a:off x="3146240" y="4751338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5AB50512-B899-9948-BD76-73FD17128614}"/>
                </a:ext>
              </a:extLst>
            </p:cNvPr>
            <p:cNvSpPr/>
            <p:nvPr/>
          </p:nvSpPr>
          <p:spPr>
            <a:xfrm>
              <a:off x="3245993" y="4749209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73DA3E36-FB89-F444-8C77-8AEF547190ED}"/>
                </a:ext>
              </a:extLst>
            </p:cNvPr>
            <p:cNvGrpSpPr/>
            <p:nvPr/>
          </p:nvGrpSpPr>
          <p:grpSpPr>
            <a:xfrm>
              <a:off x="2388124" y="4450182"/>
              <a:ext cx="1484859" cy="403154"/>
              <a:chOff x="2388124" y="4450182"/>
              <a:chExt cx="1484859" cy="40315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0DA038D8-C64A-6748-B4A6-406B14E6DC5D}"/>
                  </a:ext>
                </a:extLst>
              </p:cNvPr>
              <p:cNvSpPr/>
              <p:nvPr/>
            </p:nvSpPr>
            <p:spPr>
              <a:xfrm>
                <a:off x="3215021" y="4476617"/>
                <a:ext cx="65796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Isosceles Triangle 15">
                <a:extLst>
                  <a:ext uri="{FF2B5EF4-FFF2-40B4-BE49-F238E27FC236}">
                    <a16:creationId xmlns="" xmlns:a16="http://schemas.microsoft.com/office/drawing/2014/main" id="{29659D54-9667-8C42-B314-4FCF6A9B52F4}"/>
                  </a:ext>
                </a:extLst>
              </p:cNvPr>
              <p:cNvSpPr/>
              <p:nvPr/>
            </p:nvSpPr>
            <p:spPr>
              <a:xfrm>
                <a:off x="3087785" y="4525096"/>
                <a:ext cx="272978" cy="23671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D27F201E-5ED8-994B-8430-0F398BFF0B71}"/>
                  </a:ext>
                </a:extLst>
              </p:cNvPr>
              <p:cNvCxnSpPr/>
              <p:nvPr/>
            </p:nvCxnSpPr>
            <p:spPr>
              <a:xfrm>
                <a:off x="2951296" y="4851459"/>
                <a:ext cx="545955" cy="1877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="" xmlns:a16="http://schemas.microsoft.com/office/drawing/2014/main" id="{1495147B-A8AF-4846-A334-150390A0A4A5}"/>
                  </a:ext>
                </a:extLst>
              </p:cNvPr>
              <p:cNvSpPr/>
              <p:nvPr/>
            </p:nvSpPr>
            <p:spPr>
              <a:xfrm>
                <a:off x="3175079" y="445566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="" xmlns:a16="http://schemas.microsoft.com/office/drawing/2014/main" id="{B9171C5D-30AA-244B-A850-C377C03270BA}"/>
                  </a:ext>
                </a:extLst>
              </p:cNvPr>
              <p:cNvCxnSpPr/>
              <p:nvPr/>
            </p:nvCxnSpPr>
            <p:spPr>
              <a:xfrm>
                <a:off x="2586765" y="4492026"/>
                <a:ext cx="540000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66C9F9CC-C823-C24F-B678-B21F12788E5F}"/>
                  </a:ext>
                </a:extLst>
              </p:cNvPr>
              <p:cNvSpPr txBox="1"/>
              <p:nvPr/>
            </p:nvSpPr>
            <p:spPr>
              <a:xfrm>
                <a:off x="2388124" y="4450182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 err="1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A</a:t>
                </a:r>
                <a:r>
                  <a:rPr lang="fr-CH" b="1" baseline="-25000" dirty="0" err="1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x</a:t>
                </a:r>
                <a:endPara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DAFB94AA-56F8-7947-B1DB-251E77A2CBA8}"/>
              </a:ext>
            </a:extLst>
          </p:cNvPr>
          <p:cNvGrpSpPr/>
          <p:nvPr/>
        </p:nvGrpSpPr>
        <p:grpSpPr>
          <a:xfrm>
            <a:off x="7474808" y="3393456"/>
            <a:ext cx="661713" cy="547774"/>
            <a:chOff x="2878792" y="5459509"/>
            <a:chExt cx="1026575" cy="849811"/>
          </a:xfrm>
        </p:grpSpPr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FF2B3C54-0E9A-D141-B25E-49C8D34ADB2E}"/>
                </a:ext>
              </a:extLst>
            </p:cNvPr>
            <p:cNvSpPr/>
            <p:nvPr/>
          </p:nvSpPr>
          <p:spPr>
            <a:xfrm>
              <a:off x="3247405" y="5698188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80A6DE20-D28C-6C49-9A45-EC47A7DD95E1}"/>
                </a:ext>
              </a:extLst>
            </p:cNvPr>
            <p:cNvGrpSpPr/>
            <p:nvPr/>
          </p:nvGrpSpPr>
          <p:grpSpPr>
            <a:xfrm rot="5400000">
              <a:off x="2804652" y="5533649"/>
              <a:ext cx="545955" cy="397675"/>
              <a:chOff x="2944701" y="5702625"/>
              <a:chExt cx="545955" cy="397675"/>
            </a:xfrm>
          </p:grpSpPr>
          <p:sp>
            <p:nvSpPr>
              <p:cNvPr id="46" name="Isosceles Triangle 25">
                <a:extLst>
                  <a:ext uri="{FF2B5EF4-FFF2-40B4-BE49-F238E27FC236}">
                    <a16:creationId xmlns="" xmlns:a16="http://schemas.microsoft.com/office/drawing/2014/main" id="{1D795681-D114-804F-A160-AA7BFF70863C}"/>
                  </a:ext>
                </a:extLst>
              </p:cNvPr>
              <p:cNvSpPr/>
              <p:nvPr/>
            </p:nvSpPr>
            <p:spPr>
              <a:xfrm>
                <a:off x="3081190" y="5772060"/>
                <a:ext cx="272978" cy="236715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E8BD7413-E3B4-9B41-BB81-45ACACBFCEE2}"/>
                  </a:ext>
                </a:extLst>
              </p:cNvPr>
              <p:cNvCxnSpPr/>
              <p:nvPr/>
            </p:nvCxnSpPr>
            <p:spPr>
              <a:xfrm>
                <a:off x="2944701" y="6098423"/>
                <a:ext cx="545955" cy="1877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="" xmlns:a16="http://schemas.microsoft.com/office/drawing/2014/main" id="{FFD49420-0FA6-5D4C-B57A-9C8A97FD58FB}"/>
                  </a:ext>
                </a:extLst>
              </p:cNvPr>
              <p:cNvSpPr/>
              <p:nvPr/>
            </p:nvSpPr>
            <p:spPr>
              <a:xfrm>
                <a:off x="3139645" y="5998302"/>
                <a:ext cx="68781" cy="851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="" xmlns:a16="http://schemas.microsoft.com/office/drawing/2014/main" id="{04C0D4DA-127C-0C4B-9DFC-E07ED42D37B4}"/>
                  </a:ext>
                </a:extLst>
              </p:cNvPr>
              <p:cNvSpPr/>
              <p:nvPr/>
            </p:nvSpPr>
            <p:spPr>
              <a:xfrm>
                <a:off x="3239398" y="5996173"/>
                <a:ext cx="68781" cy="8514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="" xmlns:a16="http://schemas.microsoft.com/office/drawing/2014/main" id="{D474A52B-2F18-8145-B73F-CAA47F26BC0C}"/>
                  </a:ext>
                </a:extLst>
              </p:cNvPr>
              <p:cNvSpPr/>
              <p:nvPr/>
            </p:nvSpPr>
            <p:spPr>
              <a:xfrm>
                <a:off x="3168484" y="570262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="" xmlns:a16="http://schemas.microsoft.com/office/drawing/2014/main" id="{74A0D1F6-DAE9-FE47-8B9D-3D607889143E}"/>
                </a:ext>
              </a:extLst>
            </p:cNvPr>
            <p:cNvCxnSpPr/>
            <p:nvPr/>
          </p:nvCxnSpPr>
          <p:spPr>
            <a:xfrm rot="-5400000">
              <a:off x="2960879" y="603932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6EBDF5D-6C9C-6E40-A91D-2F28685B74C5}"/>
                </a:ext>
              </a:extLst>
            </p:cNvPr>
            <p:cNvSpPr txBox="1"/>
            <p:nvPr/>
          </p:nvSpPr>
          <p:spPr>
            <a:xfrm>
              <a:off x="3314774" y="5873420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33ED4FE8-EA7E-D348-912F-E9002D769653}"/>
              </a:ext>
            </a:extLst>
          </p:cNvPr>
          <p:cNvGrpSpPr/>
          <p:nvPr/>
        </p:nvGrpSpPr>
        <p:grpSpPr>
          <a:xfrm>
            <a:off x="1894665" y="2241718"/>
            <a:ext cx="662288" cy="285677"/>
            <a:chOff x="497772" y="2465959"/>
            <a:chExt cx="921933" cy="397675"/>
          </a:xfrm>
        </p:grpSpPr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009716A9-91C3-AE4B-BD66-8541F59189D4}"/>
                </a:ext>
              </a:extLst>
            </p:cNvPr>
            <p:cNvSpPr/>
            <p:nvPr/>
          </p:nvSpPr>
          <p:spPr>
            <a:xfrm>
              <a:off x="761743" y="2477770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Isosceles Triangle 75">
              <a:extLst>
                <a:ext uri="{FF2B5EF4-FFF2-40B4-BE49-F238E27FC236}">
                  <a16:creationId xmlns="" xmlns:a16="http://schemas.microsoft.com/office/drawing/2014/main" id="{1BF0E6B9-632A-BC47-B98C-FAD3E763EDDA}"/>
                </a:ext>
              </a:extLst>
            </p:cNvPr>
            <p:cNvSpPr/>
            <p:nvPr/>
          </p:nvSpPr>
          <p:spPr>
            <a:xfrm>
              <a:off x="634261" y="2535394"/>
              <a:ext cx="272978" cy="23671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BE29D80B-4470-9E43-9814-FC06FC3A1D09}"/>
                </a:ext>
              </a:extLst>
            </p:cNvPr>
            <p:cNvCxnSpPr/>
            <p:nvPr/>
          </p:nvCxnSpPr>
          <p:spPr>
            <a:xfrm>
              <a:off x="497772" y="2861757"/>
              <a:ext cx="545955" cy="1877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A2C42107-C40D-6A4B-A968-65CE6F0E4994}"/>
                </a:ext>
              </a:extLst>
            </p:cNvPr>
            <p:cNvSpPr/>
            <p:nvPr/>
          </p:nvSpPr>
          <p:spPr>
            <a:xfrm>
              <a:off x="692716" y="2761636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A057A2F7-AE76-3440-A692-BCAB4FC79C55}"/>
                </a:ext>
              </a:extLst>
            </p:cNvPr>
            <p:cNvSpPr/>
            <p:nvPr/>
          </p:nvSpPr>
          <p:spPr>
            <a:xfrm>
              <a:off x="792469" y="275950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="" xmlns:a16="http://schemas.microsoft.com/office/drawing/2014/main" id="{EA46DAC0-1B4D-B04F-8744-7AA6A1F798CF}"/>
                </a:ext>
              </a:extLst>
            </p:cNvPr>
            <p:cNvSpPr/>
            <p:nvPr/>
          </p:nvSpPr>
          <p:spPr>
            <a:xfrm>
              <a:off x="721555" y="2465959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2C099179-FEB8-FF48-B9C8-5CFD166E9C42}"/>
              </a:ext>
            </a:extLst>
          </p:cNvPr>
          <p:cNvGrpSpPr/>
          <p:nvPr/>
        </p:nvGrpSpPr>
        <p:grpSpPr>
          <a:xfrm>
            <a:off x="1912456" y="3014895"/>
            <a:ext cx="628282" cy="207089"/>
            <a:chOff x="514803" y="4205020"/>
            <a:chExt cx="874595" cy="288276"/>
          </a:xfrm>
        </p:grpSpPr>
        <p:sp>
          <p:nvSpPr>
            <p:cNvPr id="66" name="Rectangle 65">
              <a:extLst>
                <a:ext uri="{FF2B5EF4-FFF2-40B4-BE49-F238E27FC236}">
                  <a16:creationId xmlns="" xmlns:a16="http://schemas.microsoft.com/office/drawing/2014/main" id="{4629AD57-8B94-3143-9432-F25AE48A5617}"/>
                </a:ext>
              </a:extLst>
            </p:cNvPr>
            <p:cNvSpPr/>
            <p:nvPr/>
          </p:nvSpPr>
          <p:spPr>
            <a:xfrm>
              <a:off x="731436" y="4227997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87CBBB8F-6746-984A-8CF8-EF3EA4BA7F84}"/>
                </a:ext>
              </a:extLst>
            </p:cNvPr>
            <p:cNvGrpSpPr/>
            <p:nvPr/>
          </p:nvGrpSpPr>
          <p:grpSpPr>
            <a:xfrm>
              <a:off x="514803" y="4205020"/>
              <a:ext cx="457203" cy="288276"/>
              <a:chOff x="3893028" y="4131633"/>
              <a:chExt cx="457203" cy="288276"/>
            </a:xfrm>
          </p:grpSpPr>
          <p:sp>
            <p:nvSpPr>
              <p:cNvPr id="68" name="Isosceles Triangle 10">
                <a:extLst>
                  <a:ext uri="{FF2B5EF4-FFF2-40B4-BE49-F238E27FC236}">
                    <a16:creationId xmlns="" xmlns:a16="http://schemas.microsoft.com/office/drawing/2014/main" id="{4C32B3D7-1060-4349-A9DD-B7F293CCEFF1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64DCBDC4-EE15-CE4A-880E-538126195DEB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="" xmlns:a16="http://schemas.microsoft.com/office/drawing/2014/main" id="{B083F3F0-A3BD-004C-BE34-7E202ACFF1DA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pic>
        <p:nvPicPr>
          <p:cNvPr id="71" name="Content Placeholder 8">
            <a:extLst>
              <a:ext uri="{FF2B5EF4-FFF2-40B4-BE49-F238E27FC236}">
                <a16:creationId xmlns="" xmlns:a16="http://schemas.microsoft.com/office/drawing/2014/main" id="{AB631930-41C3-8546-9471-5C4CEC95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t="5009" r="41721" b="32650"/>
          <a:stretch/>
        </p:blipFill>
        <p:spPr>
          <a:xfrm>
            <a:off x="1130614" y="3292035"/>
            <a:ext cx="718059" cy="6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832BF2B-C2E9-314F-8F26-5D8F977D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Exemples: Coupures simples relatives aux appuis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F46377-91CA-DF45-9C43-EB5D8870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3326BA-078D-EA49-A0B6-C56B44E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943CB8-CDD6-4648-ABC8-45823C70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="" xmlns:a16="http://schemas.microsoft.com/office/drawing/2014/main" id="{05A0CC2F-ED47-7E42-8EFB-18A12F1E6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38877"/>
              </p:ext>
            </p:extLst>
          </p:nvPr>
        </p:nvGraphicFramePr>
        <p:xfrm>
          <a:off x="989054" y="1914282"/>
          <a:ext cx="7558005" cy="2121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9335">
                  <a:extLst>
                    <a:ext uri="{9D8B030D-6E8A-4147-A177-3AD203B41FA5}">
                      <a16:colId xmlns="" xmlns:a16="http://schemas.microsoft.com/office/drawing/2014/main" val="2016348689"/>
                    </a:ext>
                  </a:extLst>
                </a:gridCol>
                <a:gridCol w="3684615">
                  <a:extLst>
                    <a:ext uri="{9D8B030D-6E8A-4147-A177-3AD203B41FA5}">
                      <a16:colId xmlns="" xmlns:a16="http://schemas.microsoft.com/office/drawing/2014/main" val="3107111606"/>
                    </a:ext>
                  </a:extLst>
                </a:gridCol>
                <a:gridCol w="1354055">
                  <a:extLst>
                    <a:ext uri="{9D8B030D-6E8A-4147-A177-3AD203B41FA5}">
                      <a16:colId xmlns="" xmlns:a16="http://schemas.microsoft.com/office/drawing/2014/main" val="2365572823"/>
                    </a:ext>
                  </a:extLst>
                </a:gridCol>
              </a:tblGrid>
              <a:tr h="707249">
                <a:tc rowSpan="3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Encastrement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de rotation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42965635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r>
                        <a:rPr lang="fr-CH" b="1" dirty="0">
                          <a:latin typeface="Arial" pitchFamily="34" charset="0"/>
                          <a:cs typeface="Arial" pitchFamily="34" charset="0"/>
                        </a:rPr>
                        <a:t>Articulation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x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transl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horiz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682813"/>
                  </a:ext>
                </a:extLst>
              </a:tr>
              <a:tr h="707249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Coupure simple supprime la liaison en y (</a:t>
                      </a:r>
                      <a:r>
                        <a:rPr lang="fr-CH" dirty="0" err="1">
                          <a:latin typeface="Arial" pitchFamily="34" charset="0"/>
                          <a:cs typeface="Arial" pitchFamily="34" charset="0"/>
                        </a:rPr>
                        <a:t>trans</a:t>
                      </a:r>
                      <a:r>
                        <a:rPr lang="fr-CH" dirty="0">
                          <a:latin typeface="Arial" pitchFamily="34" charset="0"/>
                          <a:cs typeface="Arial" pitchFamily="34" charset="0"/>
                        </a:rPr>
                        <a:t>. vert.)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41789900"/>
                  </a:ext>
                </a:extLst>
              </a:tr>
            </a:tbl>
          </a:graphicData>
        </a:graphic>
      </p:graphicFrame>
      <p:pic>
        <p:nvPicPr>
          <p:cNvPr id="71" name="Content Placeholder 8">
            <a:extLst>
              <a:ext uri="{FF2B5EF4-FFF2-40B4-BE49-F238E27FC236}">
                <a16:creationId xmlns="" xmlns:a16="http://schemas.microsoft.com/office/drawing/2014/main" id="{AB631930-41C3-8546-9471-5C4CEC958A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t="5009" r="41721" b="32650"/>
          <a:stretch/>
        </p:blipFill>
        <p:spPr>
          <a:xfrm>
            <a:off x="1130614" y="3292035"/>
            <a:ext cx="718059" cy="67142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CD28374A-653E-DB4B-A661-A4FDBE5E5B53}"/>
              </a:ext>
            </a:extLst>
          </p:cNvPr>
          <p:cNvGrpSpPr/>
          <p:nvPr/>
        </p:nvGrpSpPr>
        <p:grpSpPr>
          <a:xfrm>
            <a:off x="1848673" y="2283844"/>
            <a:ext cx="470225" cy="493844"/>
            <a:chOff x="728526" y="1764795"/>
            <a:chExt cx="676055" cy="710013"/>
          </a:xfrm>
        </p:grpSpPr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297947CB-3CA4-8649-B2AF-7D566A006F29}"/>
                </a:ext>
              </a:extLst>
            </p:cNvPr>
            <p:cNvSpPr/>
            <p:nvPr/>
          </p:nvSpPr>
          <p:spPr>
            <a:xfrm>
              <a:off x="746619" y="2084035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C6ED17B7-AC75-4A40-91CF-7261788AB27E}"/>
                </a:ext>
              </a:extLst>
            </p:cNvPr>
            <p:cNvCxnSpPr/>
            <p:nvPr/>
          </p:nvCxnSpPr>
          <p:spPr>
            <a:xfrm>
              <a:off x="728526" y="1764795"/>
              <a:ext cx="0" cy="71001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0B9F7430-9D50-354B-8589-0E04AE170556}"/>
              </a:ext>
            </a:extLst>
          </p:cNvPr>
          <p:cNvGrpSpPr/>
          <p:nvPr/>
        </p:nvGrpSpPr>
        <p:grpSpPr>
          <a:xfrm>
            <a:off x="7411114" y="2087506"/>
            <a:ext cx="743832" cy="316738"/>
            <a:chOff x="2482883" y="2119801"/>
            <a:chExt cx="1313279" cy="559220"/>
          </a:xfrm>
        </p:grpSpPr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A627DB1F-7F63-0247-8D26-C78AEC34A390}"/>
                </a:ext>
              </a:extLst>
            </p:cNvPr>
            <p:cNvSpPr/>
            <p:nvPr/>
          </p:nvSpPr>
          <p:spPr>
            <a:xfrm>
              <a:off x="3138200" y="2338653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435D8F97-0430-1349-98FC-1A3F73A94E72}"/>
                </a:ext>
              </a:extLst>
            </p:cNvPr>
            <p:cNvGrpSpPr/>
            <p:nvPr/>
          </p:nvGrpSpPr>
          <p:grpSpPr>
            <a:xfrm>
              <a:off x="2909598" y="2330670"/>
              <a:ext cx="457203" cy="288276"/>
              <a:chOff x="3893028" y="4131633"/>
              <a:chExt cx="457203" cy="288276"/>
            </a:xfrm>
          </p:grpSpPr>
          <p:sp>
            <p:nvSpPr>
              <p:cNvPr id="73" name="Isosceles Triangle 9">
                <a:extLst>
                  <a:ext uri="{FF2B5EF4-FFF2-40B4-BE49-F238E27FC236}">
                    <a16:creationId xmlns="" xmlns:a16="http://schemas.microsoft.com/office/drawing/2014/main" id="{AE18294D-4A68-1844-A07B-2D01C66AC280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="" xmlns:a16="http://schemas.microsoft.com/office/drawing/2014/main" id="{E8FB16FB-246E-AC40-9F1C-C6060346E090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="" xmlns:a16="http://schemas.microsoft.com/office/drawing/2014/main" id="{974B8D3C-B983-FA42-9349-B2366E0311A4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6E313573-7DEA-034C-A58D-63F2FA9E249B}"/>
                </a:ext>
              </a:extLst>
            </p:cNvPr>
            <p:cNvSpPr/>
            <p:nvPr/>
          </p:nvSpPr>
          <p:spPr>
            <a:xfrm>
              <a:off x="3021286" y="211980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CA2A472-8FC8-354E-A821-4F6DD51AB1F2}"/>
                </a:ext>
              </a:extLst>
            </p:cNvPr>
            <p:cNvSpPr txBox="1"/>
            <p:nvPr/>
          </p:nvSpPr>
          <p:spPr>
            <a:xfrm>
              <a:off x="2482883" y="2176846"/>
              <a:ext cx="487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69DF3539-0AE1-0544-8A1E-DD7155D0EC2C}"/>
              </a:ext>
            </a:extLst>
          </p:cNvPr>
          <p:cNvGrpSpPr/>
          <p:nvPr/>
        </p:nvGrpSpPr>
        <p:grpSpPr>
          <a:xfrm>
            <a:off x="7676708" y="3416942"/>
            <a:ext cx="435917" cy="575492"/>
            <a:chOff x="3118529" y="4285143"/>
            <a:chExt cx="769637" cy="1016065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E13550D4-57A9-3143-B699-B5C27A565486}"/>
                </a:ext>
              </a:extLst>
            </p:cNvPr>
            <p:cNvSpPr/>
            <p:nvPr/>
          </p:nvSpPr>
          <p:spPr>
            <a:xfrm>
              <a:off x="3230204" y="4523822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A4479542-966D-D949-8EEC-F7602355C306}"/>
                </a:ext>
              </a:extLst>
            </p:cNvPr>
            <p:cNvCxnSpPr/>
            <p:nvPr/>
          </p:nvCxnSpPr>
          <p:spPr>
            <a:xfrm rot="5400000">
              <a:off x="2846490" y="4557182"/>
              <a:ext cx="545955" cy="1877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0E008622-38BC-AE4F-A86D-1863DB4AA8E0}"/>
                </a:ext>
              </a:extLst>
            </p:cNvPr>
            <p:cNvSpPr/>
            <p:nvPr/>
          </p:nvSpPr>
          <p:spPr>
            <a:xfrm rot="5400000">
              <a:off x="3143563" y="4471904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1F7FDFE7-7F6D-734F-AEB9-50FAF9D093E8}"/>
                </a:ext>
              </a:extLst>
            </p:cNvPr>
            <p:cNvSpPr/>
            <p:nvPr/>
          </p:nvSpPr>
          <p:spPr>
            <a:xfrm rot="5400000">
              <a:off x="3145692" y="4571657"/>
              <a:ext cx="68781" cy="851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="" xmlns:a16="http://schemas.microsoft.com/office/drawing/2014/main" id="{76923277-0AE5-B747-9C2B-AA25AB1BB313}"/>
                </a:ext>
              </a:extLst>
            </p:cNvPr>
            <p:cNvCxnSpPr/>
            <p:nvPr/>
          </p:nvCxnSpPr>
          <p:spPr>
            <a:xfrm rot="-5400000">
              <a:off x="2943678" y="5031208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3FD925A0-8E2C-2348-A3DC-771E67DB905D}"/>
                </a:ext>
              </a:extLst>
            </p:cNvPr>
            <p:cNvSpPr txBox="1"/>
            <p:nvPr/>
          </p:nvSpPr>
          <p:spPr>
            <a:xfrm>
              <a:off x="3213678" y="4880115"/>
              <a:ext cx="427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14CC38A8-00C6-D445-B25F-57C7F8768D88}"/>
                </a:ext>
              </a:extLst>
            </p:cNvPr>
            <p:cNvCxnSpPr/>
            <p:nvPr/>
          </p:nvCxnSpPr>
          <p:spPr>
            <a:xfrm>
              <a:off x="3211667" y="4425541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D7B140C-B091-954F-AC61-051C187805DB}"/>
              </a:ext>
            </a:extLst>
          </p:cNvPr>
          <p:cNvGrpSpPr/>
          <p:nvPr/>
        </p:nvGrpSpPr>
        <p:grpSpPr>
          <a:xfrm>
            <a:off x="7382296" y="2793830"/>
            <a:ext cx="772650" cy="335203"/>
            <a:chOff x="2644150" y="3123552"/>
            <a:chExt cx="1364159" cy="591820"/>
          </a:xfrm>
        </p:grpSpPr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044CD98B-A203-DC40-9620-09600B49434D}"/>
                </a:ext>
              </a:extLst>
            </p:cNvPr>
            <p:cNvSpPr/>
            <p:nvPr/>
          </p:nvSpPr>
          <p:spPr>
            <a:xfrm>
              <a:off x="3350347" y="3362707"/>
              <a:ext cx="657962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880B2415-A217-624C-89CC-0D194DA33A3C}"/>
                </a:ext>
              </a:extLst>
            </p:cNvPr>
            <p:cNvSpPr txBox="1"/>
            <p:nvPr/>
          </p:nvSpPr>
          <p:spPr>
            <a:xfrm>
              <a:off x="2726700" y="334604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fr-CH" b="1" baseline="-25000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x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04FDD444-FD39-D94E-BBFD-642D3B76378D}"/>
                </a:ext>
              </a:extLst>
            </p:cNvPr>
            <p:cNvCxnSpPr/>
            <p:nvPr/>
          </p:nvCxnSpPr>
          <p:spPr>
            <a:xfrm rot="10800000" flipH="1">
              <a:off x="3260432" y="3123552"/>
              <a:ext cx="0" cy="522364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3A47A39A-D686-5F4E-BCBC-02A3D77A4F21}"/>
                </a:ext>
              </a:extLst>
            </p:cNvPr>
            <p:cNvSpPr/>
            <p:nvPr/>
          </p:nvSpPr>
          <p:spPr>
            <a:xfrm>
              <a:off x="3293269" y="3326376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="" xmlns:a16="http://schemas.microsoft.com/office/drawing/2014/main" id="{35CDC4F2-D225-6D47-BA44-EE83CB22CEFE}"/>
                </a:ext>
              </a:extLst>
            </p:cNvPr>
            <p:cNvCxnSpPr/>
            <p:nvPr/>
          </p:nvCxnSpPr>
          <p:spPr>
            <a:xfrm>
              <a:off x="2644150" y="33847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18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328F98B-DF88-CD42-98E7-D39D2A86B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 </a:t>
            </a:r>
            <a:r>
              <a:rPr lang="fr-CH" dirty="0" err="1"/>
              <a:t>C</a:t>
            </a:r>
            <a:r>
              <a:rPr lang="fr-CH" baseline="-25000" dirty="0" err="1"/>
              <a:t>y</a:t>
            </a:r>
            <a:r>
              <a:rPr lang="fr-CH" dirty="0"/>
              <a:t>, A</a:t>
            </a:r>
            <a:r>
              <a:rPr lang="fr-CH" baseline="-25000" dirty="0"/>
              <a:t>y, </a:t>
            </a:r>
            <a:r>
              <a:rPr lang="fr-CH" dirty="0"/>
              <a:t>B</a:t>
            </a:r>
            <a:r>
              <a:rPr lang="fr-CH" baseline="-25000" dirty="0"/>
              <a:t>y</a:t>
            </a:r>
            <a:r>
              <a:rPr lang="fr-CH" dirty="0"/>
              <a:t> et M</a:t>
            </a:r>
            <a:r>
              <a:rPr lang="fr-CH" baseline="-25000" dirty="0"/>
              <a:t>A</a:t>
            </a:r>
            <a:r>
              <a:rPr lang="fr-CH" dirty="0"/>
              <a:t>. </a:t>
            </a:r>
          </a:p>
          <a:p>
            <a:endParaRPr lang="fr-CH" dirty="0"/>
          </a:p>
          <a:p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</a:t>
            </a:r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</a:t>
            </a:r>
            <a:r>
              <a:rPr lang="fr-CH" dirty="0" smtClean="0"/>
              <a:t>réaction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362E16A-134E-4945-970E-815CF933F510}"/>
              </a:ext>
            </a:extLst>
          </p:cNvPr>
          <p:cNvGrpSpPr/>
          <p:nvPr/>
        </p:nvGrpSpPr>
        <p:grpSpPr>
          <a:xfrm>
            <a:off x="2047457" y="1815246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𝑪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72273"/>
              </a:xfrm>
              <a:prstGeom prst="rect">
                <a:avLst/>
              </a:prstGeom>
              <a:blipFill>
                <a:blip r:embed="rId4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981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AEB2273-EAB5-C24A-838A-DAAEDE4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89542DB-6358-584B-9F89-1E0C048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EA1586-C4EA-9747-A0C0-F47A6C6E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328F98B-DF88-CD42-98E7-D39D2A86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99870"/>
            <a:ext cx="7726363" cy="662589"/>
          </a:xfrm>
        </p:spPr>
        <p:txBody>
          <a:bodyPr>
            <a:normAutofit/>
          </a:bodyPr>
          <a:lstStyle/>
          <a:p>
            <a:r>
              <a:rPr lang="fr-CH" dirty="0"/>
              <a:t>Utiliser le </a:t>
            </a:r>
            <a:r>
              <a:rPr lang="fr-CH" dirty="0" err="1"/>
              <a:t>Tdv</a:t>
            </a:r>
            <a:r>
              <a:rPr lang="fr-CH" dirty="0"/>
              <a:t> pour calculer les forces de réaction </a:t>
            </a:r>
            <a:r>
              <a:rPr lang="fr-CH" dirty="0" err="1"/>
              <a:t>C</a:t>
            </a:r>
            <a:r>
              <a:rPr lang="fr-CH" baseline="-25000" dirty="0" err="1"/>
              <a:t>y</a:t>
            </a:r>
            <a:r>
              <a:rPr lang="fr-CH" dirty="0"/>
              <a:t>, A</a:t>
            </a:r>
            <a:r>
              <a:rPr lang="fr-CH" baseline="-25000" dirty="0"/>
              <a:t>y, </a:t>
            </a:r>
            <a:r>
              <a:rPr lang="fr-CH" dirty="0"/>
              <a:t>B</a:t>
            </a:r>
            <a:r>
              <a:rPr lang="fr-CH" baseline="-25000" dirty="0"/>
              <a:t>y</a:t>
            </a:r>
            <a:r>
              <a:rPr lang="fr-CH" dirty="0"/>
              <a:t> et M</a:t>
            </a:r>
            <a:r>
              <a:rPr lang="fr-CH" baseline="-25000" dirty="0"/>
              <a:t>A</a:t>
            </a:r>
            <a:r>
              <a:rPr lang="fr-CH" dirty="0"/>
              <a:t>. </a:t>
            </a:r>
          </a:p>
          <a:p>
            <a:endParaRPr lang="fr-CH" dirty="0"/>
          </a:p>
          <a:p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362E16A-134E-4945-970E-815CF933F510}"/>
              </a:ext>
            </a:extLst>
          </p:cNvPr>
          <p:cNvGrpSpPr/>
          <p:nvPr/>
        </p:nvGrpSpPr>
        <p:grpSpPr>
          <a:xfrm>
            <a:off x="2047457" y="1815246"/>
            <a:ext cx="3379571" cy="1031078"/>
            <a:chOff x="2843808" y="1731139"/>
            <a:chExt cx="5196039" cy="1585267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637AD8E1-979A-0E48-B4BC-461D15AA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843808" y="1731139"/>
              <a:ext cx="4950077" cy="15852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7C14C76-82CB-B743-BD9F-D0535C246AE6}"/>
                </a:ext>
              </a:extLst>
            </p:cNvPr>
            <p:cNvSpPr txBox="1"/>
            <p:nvPr/>
          </p:nvSpPr>
          <p:spPr>
            <a:xfrm>
              <a:off x="2960528" y="226381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847C103-32A1-3643-84EC-803FEFAFBEA3}"/>
                </a:ext>
              </a:extLst>
            </p:cNvPr>
            <p:cNvSpPr txBox="1"/>
            <p:nvPr/>
          </p:nvSpPr>
          <p:spPr>
            <a:xfrm>
              <a:off x="4912864" y="22513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3EAECB7-D2BA-A145-A110-2D591684DE35}"/>
                </a:ext>
              </a:extLst>
            </p:cNvPr>
            <p:cNvSpPr txBox="1"/>
            <p:nvPr/>
          </p:nvSpPr>
          <p:spPr>
            <a:xfrm>
              <a:off x="7688469" y="216421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88682B6-32AB-C249-9243-AC06D1946B73}"/>
                  </a:ext>
                </a:extLst>
              </p:cNvPr>
              <p:cNvSpPr txBox="1"/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𝑩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8682B6-32AB-C249-9243-AC06D194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3181042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FEDC0CF2-B77A-EB41-B217-160C681440B3}"/>
                  </a:ext>
                </a:extLst>
              </p:cNvPr>
              <p:cNvSpPr txBox="1"/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DC0CF2-B77A-EB41-B217-160C68144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02" y="4172194"/>
                <a:ext cx="1840856" cy="549381"/>
              </a:xfrm>
              <a:prstGeom prst="rect">
                <a:avLst/>
              </a:prstGeom>
              <a:blipFill>
                <a:blip r:embed="rId4"/>
                <a:stretch>
                  <a:fillRect l="-1370" t="-11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C59A1B2-5489-DD47-9B5F-27418A0C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8" y="2979792"/>
            <a:ext cx="3219595" cy="7071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C1F5944-58A9-9C42-88BD-C02C1370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7457" y="4003302"/>
            <a:ext cx="3219595" cy="7071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FE75C68-84AC-404D-92CA-6A242F570E03}"/>
              </a:ext>
            </a:extLst>
          </p:cNvPr>
          <p:cNvSpPr/>
          <p:nvPr/>
        </p:nvSpPr>
        <p:spPr>
          <a:xfrm>
            <a:off x="1547756" y="2979792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3706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30BE807-AA0A-E246-B815-63196908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Portique à 3 articulations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878450-9720-BF41-82F5-ABA80C0B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CE5DD7-34D1-D74D-AF2D-DDE6B3DE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A6F1F1-CF85-0746-A654-15D03036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="" xmlns:a16="http://schemas.microsoft.com/office/drawing/2014/main" id="{59E8BA78-77D0-CF46-87DB-004CA31666DD}"/>
              </a:ext>
            </a:extLst>
          </p:cNvPr>
          <p:cNvSpPr txBox="1">
            <a:spLocks/>
          </p:cNvSpPr>
          <p:nvPr/>
        </p:nvSpPr>
        <p:spPr>
          <a:xfrm>
            <a:off x="904875" y="910130"/>
            <a:ext cx="7726363" cy="66258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Calculer les réactions d’appuis en A: </a:t>
            </a:r>
            <a:r>
              <a:rPr lang="fr-CH" dirty="0" err="1"/>
              <a:t>A</a:t>
            </a:r>
            <a:r>
              <a:rPr lang="fr-CH" baseline="-25000" dirty="0" err="1"/>
              <a:t>x</a:t>
            </a:r>
            <a:r>
              <a:rPr lang="fr-CH" dirty="0"/>
              <a:t>, A</a:t>
            </a:r>
            <a:r>
              <a:rPr lang="fr-CH" baseline="-25000" dirty="0"/>
              <a:t>y</a:t>
            </a:r>
            <a:r>
              <a:rPr lang="fr-CH" dirty="0"/>
              <a:t>, M</a:t>
            </a:r>
            <a:r>
              <a:rPr lang="fr-CH" baseline="-25000" dirty="0"/>
              <a:t>A</a:t>
            </a:r>
            <a:r>
              <a:rPr lang="fr-CH" dirty="0"/>
              <a:t> (Ex. 11.9.4)</a:t>
            </a:r>
          </a:p>
          <a:p>
            <a:endParaRPr lang="fr-CH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A981D5E-6BEA-1540-BDB8-B584D6AB08EC}"/>
              </a:ext>
            </a:extLst>
          </p:cNvPr>
          <p:cNvGrpSpPr/>
          <p:nvPr/>
        </p:nvGrpSpPr>
        <p:grpSpPr>
          <a:xfrm>
            <a:off x="1256428" y="1281191"/>
            <a:ext cx="2342466" cy="3623549"/>
            <a:chOff x="755576" y="1844824"/>
            <a:chExt cx="2980944" cy="4611208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266934D6-46BB-074F-B35F-06FB1E174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844824"/>
              <a:ext cx="2980944" cy="24780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482CFC17-71FC-8941-98BB-CEEC28F7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365104"/>
              <a:ext cx="2112264" cy="20909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E845EE0-601E-C748-B729-F9DC54505895}"/>
                </a:ext>
              </a:extLst>
            </p:cNvPr>
            <p:cNvSpPr txBox="1"/>
            <p:nvPr/>
          </p:nvSpPr>
          <p:spPr>
            <a:xfrm>
              <a:off x="1220557" y="360437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667382F-5261-F94B-BA64-05D6597A1CD8}"/>
                </a:ext>
              </a:extLst>
            </p:cNvPr>
            <p:cNvSpPr txBox="1"/>
            <p:nvPr/>
          </p:nvSpPr>
          <p:spPr>
            <a:xfrm>
              <a:off x="2732531" y="355344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41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Ce qu’est le travail d’une force ou d’un moment</a:t>
            </a:r>
          </a:p>
          <a:p>
            <a:r>
              <a:rPr lang="fr-FR" dirty="0"/>
              <a:t>Ce qu’est un déplacement virtuel</a:t>
            </a:r>
          </a:p>
          <a:p>
            <a:r>
              <a:rPr lang="fr-FR" dirty="0"/>
              <a:t>Comment effectuer une coupure simple</a:t>
            </a:r>
          </a:p>
          <a:p>
            <a:r>
              <a:rPr lang="fr-FR" dirty="0"/>
              <a:t>Comment utiliser le Théorème des Déplacements Virtuels pour calculer des forces de réaction ou de liaison</a:t>
            </a:r>
          </a:p>
          <a:p>
            <a:r>
              <a:rPr lang="fr-FR" dirty="0"/>
              <a:t>Comment déterminer le degré d’</a:t>
            </a:r>
            <a:r>
              <a:rPr lang="fr-FR" dirty="0" err="1"/>
              <a:t>hyperstaticité</a:t>
            </a:r>
            <a:r>
              <a:rPr lang="fr-FR" dirty="0"/>
              <a:t> d’une structure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30BE807-AA0A-E246-B815-63196908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Portique à 3 articulations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878450-9720-BF41-82F5-ABA80C0B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CE5DD7-34D1-D74D-AF2D-DDE6B3DE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A6F1F1-CF85-0746-A654-15D03036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82CFC17-71FC-8941-98BB-CEEC28F723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07" y="3261661"/>
            <a:ext cx="1659845" cy="16430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6D0F4CA-5165-9C45-BE96-B062A026F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07" y="1060299"/>
            <a:ext cx="1659845" cy="16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2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DDBD39C-B97F-9A44-990F-FC859281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386772"/>
          </a:xfrm>
        </p:spPr>
        <p:txBody>
          <a:bodyPr/>
          <a:lstStyle/>
          <a:p>
            <a:r>
              <a:rPr lang="fr-FR" dirty="0"/>
              <a:t>Lorsqu’on coupe au moins une liaison à une structure isostatique, celle-ci se transforme en un mécanisme</a:t>
            </a:r>
          </a:p>
          <a:p>
            <a:r>
              <a:rPr lang="fr-FR" dirty="0"/>
              <a:t>Les déplacements associés à ce mécanisme sont appelés </a:t>
            </a:r>
            <a:r>
              <a:rPr lang="fr-FR" b="1" dirty="0"/>
              <a:t>déplacement virtuels</a:t>
            </a:r>
          </a:p>
          <a:p>
            <a:r>
              <a:rPr lang="fr-FR" dirty="0"/>
              <a:t>Ils sont </a:t>
            </a:r>
            <a:r>
              <a:rPr lang="fr-CH" dirty="0"/>
              <a:t>hypothétiques et très petits (respectent l’hypothèse de linéarisation géométrique)</a:t>
            </a:r>
          </a:p>
          <a:p>
            <a:r>
              <a:rPr lang="fr-CH" dirty="0"/>
              <a:t>Les éléments structuraux ne se déforment pas</a:t>
            </a:r>
          </a:p>
          <a:p>
            <a:pPr lvl="1"/>
            <a:r>
              <a:rPr lang="fr-CH" dirty="0"/>
              <a:t>Le mouvement d’un mécanisme est un mouvement de corps rigides</a:t>
            </a:r>
          </a:p>
          <a:p>
            <a:pPr lvl="1"/>
            <a:r>
              <a:rPr lang="fr-CH" dirty="0"/>
              <a:t>Il n’a aucun rapport avec les déplacements réels de la structure</a:t>
            </a:r>
          </a:p>
          <a:p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80E4BDD-C9EE-A14D-96BD-9767A23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Déplacements virtuels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E9A1A5-7D73-4D47-80D5-5F1F403F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21CD5F-45F7-9B4C-B6DA-02376788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024E49-D8CC-A349-AD3A-B0FEC4E1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879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B8977E2E-BB68-B44F-BBBA-2A434AB8ED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9047"/>
                <a:ext cx="7726363" cy="4425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Il s’agit du centre de rotation pour de très petits déplacements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8977E2E-BB68-B44F-BBBA-2A434AB8E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9047"/>
                <a:ext cx="7726363" cy="442533"/>
              </a:xfrm>
              <a:blipFill>
                <a:blip r:embed="rId2"/>
                <a:stretch>
                  <a:fillRect t="-13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0267E320-C14F-F645-A422-417258D1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Centre instantané de rotation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1D38F6-6F47-9B4D-BACB-5AC9BF3F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BB5C67-F6D3-E748-AF03-816AD824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B9FBDD-5FDF-6148-8964-03A53D25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8A42FF7-21AA-E145-BEA9-8FA9D880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29" y="2006221"/>
            <a:ext cx="3732697" cy="26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A89A5A-B10E-6042-86CD-85242C73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06" y="348084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Coupure simple et naissance d’une force de liaison: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Introduire un degré de liberté en supprimant la liaison associée à ce degré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Extérioriser cet effort intérieur</a:t>
            </a:r>
          </a:p>
          <a:p>
            <a:pPr marL="685800" lvl="1" indent="-342900">
              <a:buFont typeface="+mj-lt"/>
              <a:buAutoNum type="arabicPeriod"/>
            </a:pPr>
            <a:r>
              <a:rPr lang="fr-FR" dirty="0"/>
              <a:t>Un effort intérieur apparait sur </a:t>
            </a:r>
            <a:r>
              <a:rPr lang="fr-FR" b="1" dirty="0"/>
              <a:t>chaque face </a:t>
            </a:r>
            <a:r>
              <a:rPr lang="fr-FR" dirty="0"/>
              <a:t>de la coupure (soit une </a:t>
            </a:r>
            <a:r>
              <a:rPr lang="fr-FR" b="1" dirty="0"/>
              <a:t>paire </a:t>
            </a:r>
            <a:r>
              <a:rPr lang="fr-FR" dirty="0"/>
              <a:t>d’efforts par coupure)</a:t>
            </a:r>
            <a:endParaRPr lang="fr-FR" b="1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50904F4-5289-7345-956B-E0BC5202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Coupure simple d’une articulation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E3404B-5CCE-4E40-82BF-C988F2FB7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DAEC2D-85EB-CF40-A912-1C6B8AC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597694-E44A-D642-AF61-A30765B4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4B1377A-9D0A-404E-82E1-BAAD95CE7D15}"/>
              </a:ext>
            </a:extLst>
          </p:cNvPr>
          <p:cNvGrpSpPr/>
          <p:nvPr/>
        </p:nvGrpSpPr>
        <p:grpSpPr>
          <a:xfrm>
            <a:off x="3851379" y="1683853"/>
            <a:ext cx="1441241" cy="762487"/>
            <a:chOff x="1691680" y="2492896"/>
            <a:chExt cx="1934560" cy="1023477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A90EB3CC-9098-634F-9BFB-05713D8E70E5}"/>
                </a:ext>
              </a:extLst>
            </p:cNvPr>
            <p:cNvSpPr/>
            <p:nvPr/>
          </p:nvSpPr>
          <p:spPr>
            <a:xfrm>
              <a:off x="2870156" y="2910833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D9EB3F3-CD22-2040-9CBB-F14D745BBF45}"/>
                </a:ext>
              </a:extLst>
            </p:cNvPr>
            <p:cNvSpPr/>
            <p:nvPr/>
          </p:nvSpPr>
          <p:spPr>
            <a:xfrm>
              <a:off x="1691680" y="2927754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1C024855-014F-7B4C-B61A-AEE2DDE4781A}"/>
                </a:ext>
              </a:extLst>
            </p:cNvPr>
            <p:cNvCxnSpPr/>
            <p:nvPr/>
          </p:nvCxnSpPr>
          <p:spPr>
            <a:xfrm rot="-5400000">
              <a:off x="2112363" y="295567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25226C4-7436-834B-BC77-421C5232D2D7}"/>
                </a:ext>
              </a:extLst>
            </p:cNvPr>
            <p:cNvSpPr txBox="1"/>
            <p:nvPr/>
          </p:nvSpPr>
          <p:spPr>
            <a:xfrm>
              <a:off x="2075955" y="24928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A31F742E-07CF-694E-8001-DB4BDBACA8CF}"/>
                </a:ext>
              </a:extLst>
            </p:cNvPr>
            <p:cNvCxnSpPr/>
            <p:nvPr/>
          </p:nvCxnSpPr>
          <p:spPr>
            <a:xfrm rot="-16200000">
              <a:off x="2660221" y="300270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26F9C289-C438-274F-A262-EF216AC54F11}"/>
                </a:ext>
              </a:extLst>
            </p:cNvPr>
            <p:cNvSpPr txBox="1"/>
            <p:nvPr/>
          </p:nvSpPr>
          <p:spPr>
            <a:xfrm>
              <a:off x="2935338" y="31470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1B165E34-4CE5-CE42-9F2C-95447FB78C9D}"/>
                </a:ext>
              </a:extLst>
            </p:cNvPr>
            <p:cNvSpPr/>
            <p:nvPr/>
          </p:nvSpPr>
          <p:spPr>
            <a:xfrm>
              <a:off x="2455659" y="29402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251B2D2-4377-2E4C-897A-9B75BB9B6C2C}"/>
                </a:ext>
              </a:extLst>
            </p:cNvPr>
            <p:cNvCxnSpPr/>
            <p:nvPr/>
          </p:nvCxnSpPr>
          <p:spPr>
            <a:xfrm rot="5400000">
              <a:off x="2676657" y="2838070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957A672E-D1C8-CA4F-909F-8B09BD0F85F9}"/>
                </a:ext>
              </a:extLst>
            </p:cNvPr>
            <p:cNvSpPr/>
            <p:nvPr/>
          </p:nvSpPr>
          <p:spPr>
            <a:xfrm>
              <a:off x="2774313" y="2933957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3908C8C-DFC9-6648-812E-FF49A36D8CA9}"/>
              </a:ext>
            </a:extLst>
          </p:cNvPr>
          <p:cNvGrpSpPr/>
          <p:nvPr/>
        </p:nvGrpSpPr>
        <p:grpSpPr>
          <a:xfrm>
            <a:off x="3985671" y="930894"/>
            <a:ext cx="1126560" cy="490303"/>
            <a:chOff x="2967769" y="1618744"/>
            <a:chExt cx="1512168" cy="65812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177F13B5-C1D9-B549-8E53-E36DA37617D0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2850BD48-1F02-2940-AA3A-848E8B7BEA7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7F6B1A1D-F8DC-784A-A80D-AB70B9689B22}"/>
                </a:ext>
              </a:extLst>
            </p:cNvPr>
            <p:cNvSpPr/>
            <p:nvPr/>
          </p:nvSpPr>
          <p:spPr>
            <a:xfrm>
              <a:off x="3639454" y="1840673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6F75E15-3D86-6B42-BB6A-4EC6E37B9E0F}"/>
              </a:ext>
            </a:extLst>
          </p:cNvPr>
          <p:cNvGrpSpPr/>
          <p:nvPr/>
        </p:nvGrpSpPr>
        <p:grpSpPr>
          <a:xfrm>
            <a:off x="3840022" y="2804905"/>
            <a:ext cx="1417857" cy="415073"/>
            <a:chOff x="1804732" y="4010333"/>
            <a:chExt cx="1903172" cy="557147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FAA83782-ECAC-D04B-9887-47BC58F5898C}"/>
                </a:ext>
              </a:extLst>
            </p:cNvPr>
            <p:cNvSpPr/>
            <p:nvPr/>
          </p:nvSpPr>
          <p:spPr>
            <a:xfrm>
              <a:off x="2617894" y="4046663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A04F743A-6898-664E-928E-277307FC694E}"/>
                </a:ext>
              </a:extLst>
            </p:cNvPr>
            <p:cNvSpPr/>
            <p:nvPr/>
          </p:nvSpPr>
          <p:spPr>
            <a:xfrm>
              <a:off x="2560816" y="4010333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890A881-9206-404A-932D-E27347C3F5F1}"/>
                </a:ext>
              </a:extLst>
            </p:cNvPr>
            <p:cNvSpPr/>
            <p:nvPr/>
          </p:nvSpPr>
          <p:spPr>
            <a:xfrm>
              <a:off x="1804732" y="4046663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7E76681C-FCB0-A043-9A77-5F4CE847D1D4}"/>
                </a:ext>
              </a:extLst>
            </p:cNvPr>
            <p:cNvCxnSpPr/>
            <p:nvPr/>
          </p:nvCxnSpPr>
          <p:spPr>
            <a:xfrm>
              <a:off x="2771884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A3C9D647-9514-9045-BE1D-B087334FB169}"/>
                </a:ext>
              </a:extLst>
            </p:cNvPr>
            <p:cNvCxnSpPr/>
            <p:nvPr/>
          </p:nvCxnSpPr>
          <p:spPr>
            <a:xfrm rot="10800000">
              <a:off x="1943768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9D1915AE-FA9B-6A48-A5DD-49C574A5604D}"/>
                </a:ext>
              </a:extLst>
            </p:cNvPr>
            <p:cNvSpPr txBox="1"/>
            <p:nvPr/>
          </p:nvSpPr>
          <p:spPr>
            <a:xfrm>
              <a:off x="2790537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AAFA9600-4086-0A45-B457-656ED594C45F}"/>
                </a:ext>
              </a:extLst>
            </p:cNvPr>
            <p:cNvSpPr txBox="1"/>
            <p:nvPr/>
          </p:nvSpPr>
          <p:spPr>
            <a:xfrm>
              <a:off x="2092664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DD780FDB-2D08-E641-B53E-6DFF75D08882}"/>
                </a:ext>
              </a:extLst>
            </p:cNvPr>
            <p:cNvSpPr/>
            <p:nvPr/>
          </p:nvSpPr>
          <p:spPr>
            <a:xfrm>
              <a:off x="2402512" y="4036110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76AF98A-A99C-4A4F-B0F1-95254B072C90}"/>
              </a:ext>
            </a:extLst>
          </p:cNvPr>
          <p:cNvSpPr txBox="1"/>
          <p:nvPr/>
        </p:nvSpPr>
        <p:spPr>
          <a:xfrm>
            <a:off x="1155222" y="1013804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B91A884-A8F4-B145-B7BB-E042865E076F}"/>
              </a:ext>
            </a:extLst>
          </p:cNvPr>
          <p:cNvSpPr txBox="1"/>
          <p:nvPr/>
        </p:nvSpPr>
        <p:spPr>
          <a:xfrm>
            <a:off x="1148153" y="1835395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tranchant 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FBD2310-3F17-DE43-A4A9-F7A5D2FCDB43}"/>
              </a:ext>
            </a:extLst>
          </p:cNvPr>
          <p:cNvSpPr txBox="1"/>
          <p:nvPr/>
        </p:nvSpPr>
        <p:spPr>
          <a:xfrm>
            <a:off x="1151636" y="2659205"/>
            <a:ext cx="250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 pour faire apparaitre l’effort normal N</a:t>
            </a:r>
          </a:p>
        </p:txBody>
      </p:sp>
    </p:spTree>
    <p:extLst>
      <p:ext uri="{BB962C8B-B14F-4D97-AF65-F5344CB8AC3E}">
        <p14:creationId xmlns:p14="http://schemas.microsoft.com/office/powerpoint/2010/main" val="42831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="" xmlns:a16="http://schemas.microsoft.com/office/drawing/2014/main" id="{59EB492C-DDEA-6F47-8DD7-AFD0E35249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Exemple: </a:t>
                </a:r>
                <a:r>
                  <a:rPr lang="fr-CH" dirty="0"/>
                  <a:t>Utiliser le </a:t>
                </a:r>
                <a:r>
                  <a:rPr lang="fr-CH" dirty="0" err="1"/>
                  <a:t>TdV</a:t>
                </a:r>
                <a:r>
                  <a:rPr lang="fr-CH" dirty="0"/>
                  <a:t> pour calculer les forces de liaison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fr-CH" b="1" i="1" baseline="-25000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CH" b="1" i="1" baseline="-25000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CH" dirty="0"/>
                  <a:t>.</a:t>
                </a:r>
                <a:br>
                  <a:rPr lang="fr-CH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59EB492C-DDEA-6F47-8DD7-AFD0E3524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7FF1A58-7DC5-2F47-BC98-473C4446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3858B5-DA80-A34D-8F92-593DD0BE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F2E49B-688C-2743-86AC-9C8875AC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EA18439B-CD08-1E4F-B7C6-E9F241ACC6FE}"/>
                  </a:ext>
                </a:extLst>
              </p:cNvPr>
              <p:cNvSpPr txBox="1"/>
              <p:nvPr/>
            </p:nvSpPr>
            <p:spPr>
              <a:xfrm>
                <a:off x="905672" y="2997266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𝑫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8439B-CD08-1E4F-B7C6-E9F241ACC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72" y="2997266"/>
                <a:ext cx="1840856" cy="572273"/>
              </a:xfrm>
              <a:prstGeom prst="rect">
                <a:avLst/>
              </a:prstGeom>
              <a:blipFill>
                <a:blip r:embed="rId3"/>
                <a:stretch>
                  <a:fillRect l="-1370" t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38D442B4-8157-9E46-873A-7C58933D67F3}"/>
                  </a:ext>
                </a:extLst>
              </p:cNvPr>
              <p:cNvSpPr txBox="1"/>
              <p:nvPr/>
            </p:nvSpPr>
            <p:spPr>
              <a:xfrm>
                <a:off x="924099" y="3988418"/>
                <a:ext cx="1840856" cy="572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lnSpc>
                    <a:spcPct val="90000"/>
                  </a:lnSpc>
                  <a:spcBef>
                    <a:spcPts val="750"/>
                  </a:spcBef>
                  <a:buClr>
                    <a:srgbClr val="E30613"/>
                  </a:buClr>
                  <a:buSzPct val="90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𝑬</m:t>
                        </m:r>
                      </m:e>
                      <m:sub>
                        <m:r>
                          <a:rPr lang="fr-FR" sz="1800" b="1" i="1" smtClean="0">
                            <a:solidFill>
                              <a:srgbClr val="413C3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fr-CH" sz="1800" b="1" dirty="0">
                    <a:solidFill>
                      <a:srgbClr val="413C3A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D442B4-8157-9E46-873A-7C58933D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99" y="3988418"/>
                <a:ext cx="1840856" cy="572273"/>
              </a:xfrm>
              <a:prstGeom prst="rect">
                <a:avLst/>
              </a:prstGeom>
              <a:blipFill>
                <a:blip r:embed="rId4"/>
                <a:stretch>
                  <a:fillRect l="-1370" t="-8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89C806A-3F2B-734E-A737-0E42B825F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8255" y="2796016"/>
            <a:ext cx="3219595" cy="707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AE3F91D-1135-D44C-993F-5AB2EA0960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13"/>
          <a:stretch/>
        </p:blipFill>
        <p:spPr>
          <a:xfrm>
            <a:off x="2048254" y="3819526"/>
            <a:ext cx="3219595" cy="7071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B2B76F9-29CA-9041-8709-C4F2C0D0E38C}"/>
              </a:ext>
            </a:extLst>
          </p:cNvPr>
          <p:cNvSpPr/>
          <p:nvPr/>
        </p:nvSpPr>
        <p:spPr>
          <a:xfrm>
            <a:off x="1548553" y="2796016"/>
            <a:ext cx="4218996" cy="200939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222D7FE5-BFF6-F64D-B8F4-A4487522B86C}"/>
              </a:ext>
            </a:extLst>
          </p:cNvPr>
          <p:cNvGrpSpPr/>
          <p:nvPr/>
        </p:nvGrpSpPr>
        <p:grpSpPr>
          <a:xfrm>
            <a:off x="2047457" y="1405035"/>
            <a:ext cx="3219594" cy="1031078"/>
            <a:chOff x="2047457" y="1815246"/>
            <a:chExt cx="3219594" cy="1031078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ED3C3B40-B8E0-4548-BF9A-59BDA41E1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16"/>
            <a:stretch/>
          </p:blipFill>
          <p:spPr>
            <a:xfrm>
              <a:off x="2047457" y="1815246"/>
              <a:ext cx="3219594" cy="10310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78435B21-C882-3F42-9AA7-052392AB2D61}"/>
                </a:ext>
              </a:extLst>
            </p:cNvPr>
            <p:cNvSpPr txBox="1"/>
            <p:nvPr/>
          </p:nvSpPr>
          <p:spPr>
            <a:xfrm>
              <a:off x="2588469" y="21800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D183C24-ABF1-E44D-8DF2-B82188277729}"/>
                </a:ext>
              </a:extLst>
            </p:cNvPr>
            <p:cNvSpPr txBox="1"/>
            <p:nvPr/>
          </p:nvSpPr>
          <p:spPr>
            <a:xfrm>
              <a:off x="3752071" y="21576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fr-CH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34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7963C96-7F56-9B40-A1F7-82E2AFE29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r>
              <a:rPr lang="fr-CH" b="1" dirty="0"/>
              <a:t>Une structure immobile est hyperstatique, si on ne peut pas l’analyser complètement par les seules équations d’équilibre. Le nombre d’inconnus surabondants est appelé </a:t>
            </a:r>
            <a:r>
              <a:rPr lang="fr-CH" b="1" i="1" dirty="0"/>
              <a:t>le degré d’</a:t>
            </a:r>
            <a:r>
              <a:rPr lang="fr-CH" b="1" i="1" dirty="0" err="1"/>
              <a:t>hyperstaticité</a:t>
            </a:r>
            <a:r>
              <a:rPr lang="fr-CH" b="1" i="1" dirty="0"/>
              <a:t>. </a:t>
            </a:r>
          </a:p>
          <a:p>
            <a:r>
              <a:rPr lang="fr-CH" dirty="0"/>
              <a:t>Pour déterminer le </a:t>
            </a:r>
            <a:r>
              <a:rPr lang="fr-CH" b="1" dirty="0"/>
              <a:t>degré d’</a:t>
            </a:r>
            <a:r>
              <a:rPr lang="fr-CH" b="1" dirty="0" err="1"/>
              <a:t>hyperstaticité</a:t>
            </a:r>
            <a:r>
              <a:rPr lang="fr-CH" b="1" dirty="0"/>
              <a:t> </a:t>
            </a:r>
            <a:r>
              <a:rPr lang="fr-CH" dirty="0"/>
              <a:t>d’une structure, on introduit les coupures simples pour la transformer en une structure isostatique. Le nombre de coupures simples nécessaires est le degré d’</a:t>
            </a:r>
            <a:r>
              <a:rPr lang="fr-CH" dirty="0" err="1"/>
              <a:t>hyperstaticité</a:t>
            </a:r>
            <a:r>
              <a:rPr lang="fr-CH" dirty="0"/>
              <a:t>. </a:t>
            </a:r>
          </a:p>
          <a:p>
            <a:r>
              <a:rPr lang="fr-CH" dirty="0"/>
              <a:t>Note: Il existe une infinité de manières de rendre isostatique une structure par l’introduction de coupures simples. On doit seulement faire attention à ne pas aboutir à un mécanisme. </a:t>
            </a:r>
          </a:p>
          <a:p>
            <a:endParaRPr lang="fr-CH" dirty="0"/>
          </a:p>
          <a:p>
            <a:endParaRPr lang="fr-CH" b="1" i="1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4516A4-B569-0245-B8CF-11244A94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Degré d’</a:t>
            </a:r>
            <a:r>
              <a:rPr lang="fr-FR" dirty="0" err="1"/>
              <a:t>hyperstaticité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D940A8-F937-924A-8D8A-4FCFA47B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26610C-2200-1E49-B0EA-A94238C0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48BABF-C5C5-6A42-A7B3-AEC83965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800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1EB306D-1230-0646-AD5D-933B070A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33AB275-D5B6-E44E-B1DB-048ED4DD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56CD5D-D708-B948-AB5E-107C1A2C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54B6D3-4C63-724A-94E5-2DDEB512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B8D21FD2-B46D-1145-BA6B-2CB72D0D45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6" t="17933" r="23311" b="59558"/>
          <a:stretch/>
        </p:blipFill>
        <p:spPr>
          <a:xfrm>
            <a:off x="1223319" y="1203785"/>
            <a:ext cx="1976505" cy="1264964"/>
          </a:xfrm>
          <a:prstGeom prst="rect">
            <a:avLst/>
          </a:prstGeom>
        </p:spPr>
      </p:pic>
      <p:pic>
        <p:nvPicPr>
          <p:cNvPr id="8" name="Picture 7" descr="Fig_5_11.jpg">
            <a:extLst>
              <a:ext uri="{FF2B5EF4-FFF2-40B4-BE49-F238E27FC236}">
                <a16:creationId xmlns="" xmlns:a16="http://schemas.microsoft.com/office/drawing/2014/main" id="{E8D1AF11-CBA0-E74D-8A13-6BC36E6A7D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55512" t="13222" r="2751" b="13222"/>
          <a:stretch>
            <a:fillRect/>
          </a:stretch>
        </p:blipFill>
        <p:spPr>
          <a:xfrm>
            <a:off x="1223319" y="3316098"/>
            <a:ext cx="1944216" cy="12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4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11: </a:t>
            </a:r>
            <a:r>
              <a:rPr lang="fr-CH" dirty="0"/>
              <a:t>Coupure simple, </a:t>
            </a:r>
            <a:r>
              <a:rPr lang="fr-CH" dirty="0" err="1"/>
              <a:t>hyperstaticité</a:t>
            </a:r>
            <a:r>
              <a:rPr lang="fr-CH" dirty="0"/>
              <a:t> et théorème des déplacements virtuels (en entier)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Centre </a:t>
            </a:r>
            <a:r>
              <a:rPr lang="en-GB" dirty="0" err="1"/>
              <a:t>instanté</a:t>
            </a:r>
            <a:r>
              <a:rPr lang="en-GB" dirty="0"/>
              <a:t> de rotation: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[4] </a:t>
            </a:r>
            <a:r>
              <a:rPr lang="en-GB" dirty="0" err="1"/>
              <a:t>Exemples</a:t>
            </a:r>
            <a:r>
              <a:rPr lang="en-GB" dirty="0"/>
              <a:t> structures </a:t>
            </a:r>
            <a:r>
              <a:rPr lang="en-GB" dirty="0" err="1"/>
              <a:t>hyperstatiques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6080247" y="2460998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8" name="Freeform 7"/>
          <p:cNvSpPr/>
          <p:nvPr/>
        </p:nvSpPr>
        <p:spPr>
          <a:xfrm>
            <a:off x="1798885" y="1332423"/>
            <a:ext cx="5478085" cy="3402377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25935" y="2578835"/>
            <a:ext cx="3661379" cy="18646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97597" y="1620496"/>
            <a:ext cx="3171317" cy="28230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07421" y="4315589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2505422" y="3915194"/>
            <a:ext cx="5587" cy="5192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496985" y="4445016"/>
            <a:ext cx="4473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Théorème des déplacements virtuels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Rotation d’un corps rigide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  <p:sp>
        <p:nvSpPr>
          <p:cNvPr id="10" name="Oval 9"/>
          <p:cNvSpPr/>
          <p:nvPr/>
        </p:nvSpPr>
        <p:spPr>
          <a:xfrm>
            <a:off x="4473015" y="3285361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668914" y="1620495"/>
            <a:ext cx="518400" cy="9691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25424" y="4339247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35579" y="3850553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4277277" y="2862224"/>
            <a:ext cx="295669" cy="5558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2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41225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Travail d’une force et travail d’un moment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Théorème des déplacements virtuels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Coupure simple</a:t>
            </a:r>
            <a:r>
              <a:rPr lang="fr-FR" dirty="0"/>
              <a:t> </a:t>
            </a:r>
          </a:p>
          <a:p>
            <a:pPr lvl="1"/>
            <a:r>
              <a:rPr lang="fr-CH" dirty="0"/>
              <a:t>Forces de réaction</a:t>
            </a:r>
          </a:p>
          <a:p>
            <a:pPr lvl="1"/>
            <a:r>
              <a:rPr lang="fr-CH" dirty="0"/>
              <a:t>Forces de liaison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Motivation pour étudier le théorème des déplacements virtuels</a:t>
            </a:r>
          </a:p>
          <a:p>
            <a:pPr lvl="1"/>
            <a:r>
              <a:rPr lang="fr-CH" dirty="0"/>
              <a:t>Très puissant pour l’analyse des structures composées</a:t>
            </a:r>
          </a:p>
          <a:p>
            <a:pPr lvl="1"/>
            <a:r>
              <a:rPr lang="fr-CH" dirty="0"/>
              <a:t>La base des éléments finis</a:t>
            </a:r>
          </a:p>
          <a:p>
            <a:pPr lvl="1"/>
            <a:r>
              <a:rPr lang="fr-CH" dirty="0"/>
              <a:t>La base des systèmes hyperstatiques (Statique II)</a:t>
            </a:r>
          </a:p>
          <a:p>
            <a:pPr lvl="1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074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6080247" y="2460998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8" name="Freeform 7"/>
          <p:cNvSpPr/>
          <p:nvPr/>
        </p:nvSpPr>
        <p:spPr>
          <a:xfrm>
            <a:off x="1798885" y="1332423"/>
            <a:ext cx="5478085" cy="3402377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25935" y="2578835"/>
            <a:ext cx="3661379" cy="18646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91538" y="3417665"/>
            <a:ext cx="317431" cy="102365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08214" y="3417665"/>
            <a:ext cx="719" cy="77535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525935" y="3933431"/>
            <a:ext cx="2046065" cy="5014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525936" y="4434240"/>
            <a:ext cx="2034729" cy="362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97597" y="1620496"/>
            <a:ext cx="3171317" cy="282303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07421" y="4315589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2505422" y="3915194"/>
            <a:ext cx="5587" cy="5192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496985" y="4445016"/>
            <a:ext cx="44731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Théorème des déplacements virtuels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Rotation d’un corps rigide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  <p:sp>
        <p:nvSpPr>
          <p:cNvPr id="10" name="Oval 9"/>
          <p:cNvSpPr/>
          <p:nvPr/>
        </p:nvSpPr>
        <p:spPr>
          <a:xfrm>
            <a:off x="4473015" y="3285361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2" name="Oval 21"/>
          <p:cNvSpPr/>
          <p:nvPr/>
        </p:nvSpPr>
        <p:spPr>
          <a:xfrm>
            <a:off x="4452471" y="4321525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668914" y="1620495"/>
            <a:ext cx="518400" cy="9691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389738" y="3404219"/>
            <a:ext cx="2277215" cy="31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400202" y="3299888"/>
            <a:ext cx="216024" cy="2440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564852" y="3423332"/>
            <a:ext cx="7148" cy="10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71608" y="2862224"/>
            <a:ext cx="5669" cy="549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271608" y="3404219"/>
            <a:ext cx="309419" cy="15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185870" y="3409887"/>
            <a:ext cx="311115" cy="21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260093" y="2867891"/>
            <a:ext cx="300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72000" y="2867892"/>
            <a:ext cx="1" cy="55713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555959" y="3915195"/>
            <a:ext cx="4524" cy="52982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25424" y="4339247"/>
            <a:ext cx="2503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35579" y="3850553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4277277" y="2862224"/>
            <a:ext cx="295669" cy="5558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49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473302" y="1734670"/>
            <a:ext cx="5985972" cy="2980577"/>
            <a:chOff x="539551" y="2450859"/>
            <a:chExt cx="4371309" cy="2176592"/>
          </a:xfrm>
        </p:grpSpPr>
        <p:pic>
          <p:nvPicPr>
            <p:cNvPr id="8" name="Picture 7" descr="Grid.jpg"/>
            <p:cNvPicPr>
              <a:picLocks noChangeAspect="1"/>
            </p:cNvPicPr>
            <p:nvPr/>
          </p:nvPicPr>
          <p:blipFill rotWithShape="1">
            <a:blip r:embed="rId2" cstate="print"/>
            <a:srcRect l="1" t="19909" r="39894" b="39759"/>
            <a:stretch/>
          </p:blipFill>
          <p:spPr>
            <a:xfrm>
              <a:off x="539551" y="2450859"/>
              <a:ext cx="4371309" cy="1957018"/>
            </a:xfrm>
            <a:prstGeom prst="rect">
              <a:avLst/>
            </a:prstGeom>
          </p:spPr>
        </p:pic>
        <p:pic>
          <p:nvPicPr>
            <p:cNvPr id="9" name="Picture 8" descr="Grid.jpg"/>
            <p:cNvPicPr>
              <a:picLocks noChangeAspect="1"/>
            </p:cNvPicPr>
            <p:nvPr/>
          </p:nvPicPr>
          <p:blipFill>
            <a:blip r:embed="rId2" cstate="print"/>
            <a:srcRect l="12327" t="8309" r="78646" b="88148"/>
            <a:stretch>
              <a:fillRect/>
            </a:stretch>
          </p:blipFill>
          <p:spPr>
            <a:xfrm>
              <a:off x="2409413" y="4455513"/>
              <a:ext cx="656492" cy="17193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332511" y="1551167"/>
            <a:ext cx="6263825" cy="2826151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Théorème des déplacements virtuels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sz="1500" dirty="0"/>
              <a:t>Exemple: Calculer le travail des forces et moments appliqués à un rectangle qui tourne de </a:t>
            </a:r>
            <a:r>
              <a:rPr lang="fr-CH" sz="1500" i="1" dirty="0" err="1">
                <a:latin typeface="Symbol" pitchFamily="18" charset="2"/>
              </a:rPr>
              <a:t>dq</a:t>
            </a:r>
            <a:endParaRPr lang="fr-CH" sz="1500" i="1" dirty="0">
              <a:latin typeface="Symbol" pitchFamily="18" charset="2"/>
            </a:endParaRPr>
          </a:p>
          <a:p>
            <a:pPr marL="0" indent="0">
              <a:buNone/>
            </a:pPr>
            <a:r>
              <a:rPr lang="fr-CH" sz="1500" i="1" dirty="0"/>
              <a:t>Hypothèse: Petits déplacements (cos</a:t>
            </a:r>
            <a:r>
              <a:rPr lang="fr-CH" sz="1500" i="1" dirty="0">
                <a:latin typeface="Symbol" pitchFamily="18" charset="2"/>
              </a:rPr>
              <a:t>dq</a:t>
            </a:r>
            <a:r>
              <a:rPr lang="fr-CH" sz="1500" dirty="0"/>
              <a:t>≅</a:t>
            </a:r>
            <a:r>
              <a:rPr lang="fr-CH" sz="1500" i="1" dirty="0"/>
              <a:t>1, </a:t>
            </a:r>
            <a:r>
              <a:rPr lang="fr-CH" sz="1500" i="1" dirty="0" err="1"/>
              <a:t>sin</a:t>
            </a:r>
            <a:r>
              <a:rPr lang="fr-CH" sz="1500" i="1" dirty="0" err="1">
                <a:latin typeface="Symbol" pitchFamily="18" charset="2"/>
              </a:rPr>
              <a:t>dq</a:t>
            </a:r>
            <a:r>
              <a:rPr lang="fr-CH" sz="1500" dirty="0" err="1"/>
              <a:t>≅</a:t>
            </a:r>
            <a:r>
              <a:rPr lang="fr-CH" sz="1500" i="1" dirty="0" err="1">
                <a:latin typeface="Symbol" pitchFamily="18" charset="2"/>
              </a:rPr>
              <a:t>dq</a:t>
            </a:r>
            <a:r>
              <a:rPr lang="fr-CH" sz="1500" i="1" dirty="0"/>
              <a:t>)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41730" y="3069590"/>
            <a:ext cx="2653786" cy="67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grpSp>
        <p:nvGrpSpPr>
          <p:cNvPr id="21" name="Group 20"/>
          <p:cNvGrpSpPr/>
          <p:nvPr/>
        </p:nvGrpSpPr>
        <p:grpSpPr>
          <a:xfrm>
            <a:off x="1163306" y="4196179"/>
            <a:ext cx="674422" cy="593847"/>
            <a:chOff x="107504" y="4005064"/>
            <a:chExt cx="1124036" cy="989745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27584" y="4581127"/>
              <a:ext cx="403956" cy="413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013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7504" y="4005064"/>
              <a:ext cx="403956" cy="413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013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1599" y="2639982"/>
            <a:ext cx="2712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F</a:t>
            </a:r>
            <a:endParaRPr lang="fr-CH" sz="1013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5276" y="4592293"/>
            <a:ext cx="40107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a, F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4788024" y="3736156"/>
            <a:ext cx="1350151" cy="29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56304" y="2783520"/>
            <a:ext cx="2712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fr-CH" sz="1013" b="1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8011" y="2639982"/>
            <a:ext cx="3161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dq</a:t>
            </a:r>
            <a:endParaRPr lang="fr-CH" sz="1013" b="1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66066" y="3780562"/>
            <a:ext cx="3369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2F</a:t>
            </a:r>
            <a:endParaRPr lang="fr-CH" sz="1013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57997" y="1770085"/>
            <a:ext cx="4395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/>
              <a:t>√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5 F</a:t>
            </a:r>
            <a:endParaRPr lang="fr-CH" sz="1013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3021775" y="2956235"/>
            <a:ext cx="29711" cy="113356"/>
          </a:xfrm>
          <a:custGeom>
            <a:avLst/>
            <a:gdLst>
              <a:gd name="connsiteX0" fmla="*/ 0 w 39615"/>
              <a:gd name="connsiteY0" fmla="*/ 151141 h 151141"/>
              <a:gd name="connsiteX1" fmla="*/ 37785 w 39615"/>
              <a:gd name="connsiteY1" fmla="*/ 75571 h 151141"/>
              <a:gd name="connsiteX2" fmla="*/ 30228 w 39615"/>
              <a:gd name="connsiteY2" fmla="*/ 0 h 151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15" h="151141">
                <a:moveTo>
                  <a:pt x="0" y="151141"/>
                </a:moveTo>
                <a:cubicBezTo>
                  <a:pt x="16373" y="125951"/>
                  <a:pt x="32747" y="100761"/>
                  <a:pt x="37785" y="75571"/>
                </a:cubicBezTo>
                <a:cubicBezTo>
                  <a:pt x="42823" y="50381"/>
                  <a:pt x="36525" y="25190"/>
                  <a:pt x="3022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53" name="Rectangle 52"/>
          <p:cNvSpPr/>
          <p:nvPr/>
        </p:nvSpPr>
        <p:spPr>
          <a:xfrm>
            <a:off x="5463098" y="1599642"/>
            <a:ext cx="2241250" cy="1758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 dirty="0"/>
          </a:p>
        </p:txBody>
      </p:sp>
      <p:sp>
        <p:nvSpPr>
          <p:cNvPr id="54" name="TextBox 53"/>
          <p:cNvSpPr txBox="1"/>
          <p:nvPr/>
        </p:nvSpPr>
        <p:spPr>
          <a:xfrm>
            <a:off x="5598114" y="1734671"/>
            <a:ext cx="43794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 err="1">
                <a:latin typeface="Symbol" pitchFamily="18" charset="2"/>
                <a:cs typeface="Times New Roman" pitchFamily="18" charset="0"/>
              </a:rPr>
              <a:t>d</a:t>
            </a:r>
            <a:r>
              <a:rPr lang="fr-CH" sz="1013" b="1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48" name="Rectangle 47"/>
          <p:cNvSpPr/>
          <p:nvPr/>
        </p:nvSpPr>
        <p:spPr>
          <a:xfrm rot="-480000">
            <a:off x="2166406" y="2888206"/>
            <a:ext cx="2653786" cy="67500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3457080" y="2409732"/>
            <a:ext cx="4051" cy="65142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139953" y="1761660"/>
            <a:ext cx="648071" cy="131727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8"/>
          <p:cNvSpPr/>
          <p:nvPr/>
        </p:nvSpPr>
        <p:spPr>
          <a:xfrm>
            <a:off x="3662047" y="3219212"/>
            <a:ext cx="397223" cy="381213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34" name="TextBox 33"/>
          <p:cNvSpPr txBox="1"/>
          <p:nvPr/>
        </p:nvSpPr>
        <p:spPr>
          <a:xfrm>
            <a:off x="4128318" y="3219212"/>
            <a:ext cx="5261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M=Fa</a:t>
            </a:r>
            <a:endParaRPr lang="fr-CH" sz="1013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6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Théorème des déplacements virtuels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Liaison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  <p:pic>
        <p:nvPicPr>
          <p:cNvPr id="7" name="Picture 6" descr="Fig_6_1.jpg"/>
          <p:cNvPicPr>
            <a:picLocks noChangeAspect="1"/>
          </p:cNvPicPr>
          <p:nvPr/>
        </p:nvPicPr>
        <p:blipFill rotWithShape="1">
          <a:blip r:embed="rId2" cstate="print"/>
          <a:srcRect t="14466" r="43719" b="17004"/>
          <a:stretch/>
        </p:blipFill>
        <p:spPr>
          <a:xfrm>
            <a:off x="2465766" y="735546"/>
            <a:ext cx="3859751" cy="145816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50550" y="1301842"/>
            <a:ext cx="51182" cy="1597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54264" y="1346138"/>
            <a:ext cx="243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439652" y="2355726"/>
          <a:ext cx="6210690" cy="1663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70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702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Type de liaison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Nom de la liaison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Nom de la force qui naisse si on coupe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a) Liaison avec le sol de fondation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Appui</a:t>
                      </a:r>
                    </a:p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(appareil</a:t>
                      </a:r>
                      <a:r>
                        <a:rPr lang="fr-CH" sz="1000" baseline="0" dirty="0">
                          <a:latin typeface="Arial" pitchFamily="34" charset="0"/>
                          <a:cs typeface="Arial" pitchFamily="34" charset="0"/>
                        </a:rPr>
                        <a:t> d’appui)</a:t>
                      </a:r>
                      <a:endParaRPr lang="fr-CH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Réaction d’appui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7190"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b) Liaison entre des éléments structuraux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Liaison</a:t>
                      </a:r>
                    </a:p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(organe de liaison)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Force de liaison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495">
                <a:tc>
                  <a:txBody>
                    <a:bodyPr/>
                    <a:lstStyle/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c) Liaison par cohésion interne de la matière</a:t>
                      </a:r>
                      <a:r>
                        <a:rPr lang="fr-CH" sz="1000" baseline="0" dirty="0">
                          <a:latin typeface="Arial" pitchFamily="34" charset="0"/>
                          <a:cs typeface="Arial" pitchFamily="34" charset="0"/>
                        </a:rPr>
                        <a:t>, selon la nature physique de l’élément structural</a:t>
                      </a:r>
                      <a:endParaRPr lang="fr-CH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Liaison interne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000" b="1" dirty="0">
                          <a:latin typeface="Arial" pitchFamily="34" charset="0"/>
                          <a:cs typeface="Arial" pitchFamily="34" charset="0"/>
                        </a:rPr>
                        <a:t>Effort intérieur</a:t>
                      </a:r>
                    </a:p>
                    <a:p>
                      <a:r>
                        <a:rPr lang="fr-CH" sz="1000" dirty="0">
                          <a:latin typeface="Arial" pitchFamily="34" charset="0"/>
                          <a:cs typeface="Arial" pitchFamily="34" charset="0"/>
                        </a:rPr>
                        <a:t>N:</a:t>
                      </a:r>
                      <a:r>
                        <a:rPr lang="fr-CH" sz="1000" baseline="0" dirty="0">
                          <a:latin typeface="Arial" pitchFamily="34" charset="0"/>
                          <a:cs typeface="Arial" pitchFamily="34" charset="0"/>
                        </a:rPr>
                        <a:t> barres, câbles</a:t>
                      </a:r>
                    </a:p>
                    <a:p>
                      <a:r>
                        <a:rPr lang="fr-CH" sz="1000" baseline="0" dirty="0">
                          <a:latin typeface="Arial" pitchFamily="34" charset="0"/>
                          <a:cs typeface="Arial" pitchFamily="34" charset="0"/>
                        </a:rPr>
                        <a:t>NVMT: Poutres</a:t>
                      </a:r>
                      <a:endParaRPr lang="fr-CH" sz="1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63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Théorème des déplacements virtuels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Exemple: Calculer l’effort tranchant transmis par l’articulation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91" y="1221600"/>
            <a:ext cx="337076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Contrôl</a:t>
            </a:r>
            <a:r>
              <a:rPr lang="en-US" dirty="0"/>
              <a:t> de </a:t>
            </a:r>
            <a:r>
              <a:rPr lang="en-US" dirty="0" err="1"/>
              <a:t>connaissance</a:t>
            </a:r>
            <a:r>
              <a:rPr lang="en-US" dirty="0"/>
              <a:t> 1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1500" dirty="0"/>
              <a:t>Email avec </a:t>
            </a:r>
            <a:r>
              <a:rPr lang="en-US" sz="1500" dirty="0" err="1"/>
              <a:t>toutes</a:t>
            </a:r>
            <a:r>
              <a:rPr lang="en-US" sz="1500" dirty="0"/>
              <a:t> les </a:t>
            </a:r>
            <a:r>
              <a:rPr lang="en-US" sz="1500" dirty="0" err="1"/>
              <a:t>informations</a:t>
            </a:r>
            <a:r>
              <a:rPr lang="en-US" sz="1500" dirty="0"/>
              <a:t> suit</a:t>
            </a:r>
          </a:p>
          <a:p>
            <a:pPr>
              <a:buFontTx/>
              <a:buChar char="-"/>
            </a:pPr>
            <a:r>
              <a:rPr lang="en-US" sz="1500" dirty="0"/>
              <a:t>Facultative</a:t>
            </a:r>
          </a:p>
          <a:p>
            <a:pPr>
              <a:buFontTx/>
              <a:buChar char="-"/>
            </a:pPr>
            <a:r>
              <a:rPr lang="en-US" sz="1500" dirty="0"/>
              <a:t>Mardi 28.3.2018</a:t>
            </a:r>
          </a:p>
          <a:p>
            <a:pPr>
              <a:buFontTx/>
              <a:buChar char="-"/>
            </a:pPr>
            <a:r>
              <a:rPr lang="en-US" sz="1500" dirty="0" err="1"/>
              <a:t>Heures</a:t>
            </a:r>
            <a:r>
              <a:rPr lang="en-US" sz="1500" dirty="0"/>
              <a:t>: 10:30-11:30</a:t>
            </a:r>
          </a:p>
          <a:p>
            <a:pPr>
              <a:buFontTx/>
              <a:buChar char="-"/>
            </a:pPr>
            <a:r>
              <a:rPr lang="en-US" sz="1500" dirty="0" err="1"/>
              <a:t>Salles</a:t>
            </a:r>
            <a:r>
              <a:rPr lang="en-US" sz="1500" dirty="0"/>
              <a:t>: </a:t>
            </a:r>
            <a:r>
              <a:rPr lang="en-US" sz="1500" dirty="0" err="1"/>
              <a:t>voir</a:t>
            </a:r>
            <a:r>
              <a:rPr lang="en-US" sz="1500" dirty="0"/>
              <a:t> email</a:t>
            </a:r>
            <a:endParaRPr lang="fr-CH" sz="1500" dirty="0"/>
          </a:p>
          <a:p>
            <a:pPr>
              <a:buFontTx/>
              <a:buChar char="-"/>
            </a:pPr>
            <a:r>
              <a:rPr lang="fr-CH" sz="1500" dirty="0"/>
              <a:t>Sujets: tous aspects discutés pendant les premiers 5 semaines du cours</a:t>
            </a:r>
          </a:p>
          <a:p>
            <a:pPr>
              <a:buFontTx/>
              <a:buChar char="-"/>
            </a:pPr>
            <a:r>
              <a:rPr lang="en-US" sz="1500" dirty="0"/>
              <a:t>Livre </a:t>
            </a:r>
            <a:r>
              <a:rPr lang="en-US" sz="1500" dirty="0" err="1"/>
              <a:t>fermé</a:t>
            </a:r>
            <a:r>
              <a:rPr lang="en-US" sz="1500" dirty="0"/>
              <a:t>; </a:t>
            </a:r>
          </a:p>
          <a:p>
            <a:pPr>
              <a:buFontTx/>
              <a:buChar char="-"/>
            </a:pPr>
            <a:r>
              <a:rPr lang="en-US" sz="1500" dirty="0" err="1"/>
              <a:t>Permis</a:t>
            </a:r>
            <a:r>
              <a:rPr lang="en-US" sz="1500" dirty="0"/>
              <a:t>: “</a:t>
            </a:r>
            <a:r>
              <a:rPr lang="it-IT" sz="1500" dirty="0"/>
              <a:t>formulaire”: une page manuscrite</a:t>
            </a:r>
          </a:p>
          <a:p>
            <a:pPr>
              <a:buFontTx/>
              <a:buChar char="-"/>
            </a:pPr>
            <a:endParaRPr lang="it-IT" sz="1500" dirty="0"/>
          </a:p>
          <a:p>
            <a:pPr>
              <a:buFontTx/>
              <a:buChar char="-"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5</a:t>
            </a:r>
          </a:p>
        </p:txBody>
      </p:sp>
    </p:spTree>
    <p:extLst>
      <p:ext uri="{BB962C8B-B14F-4D97-AF65-F5344CB8AC3E}">
        <p14:creationId xmlns:p14="http://schemas.microsoft.com/office/powerpoint/2010/main" val="420916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="" xmlns:a16="http://schemas.microsoft.com/office/drawing/2014/main" id="{7EF2DC72-5DDE-5E40-82BF-9E713C3031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Travail d’une force </a:t>
                </a:r>
                <a14:m>
                  <m:oMath xmlns:m="http://schemas.openxmlformats.org/officeDocument/2006/math">
                    <m:r>
                      <a:rPr lang="fr-FR" b="1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EF2DC72-5DDE-5E40-82BF-9E713C303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04" t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DACB402-0238-7647-B990-F11E129A4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8D5732-8672-5048-9D00-5119FA91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BD79-9FAE-9542-B42B-4B8E547F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B394741E-189C-694E-8863-A2B2D928B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41425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Travail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dirty="0"/>
                  <a:t> d’une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dont le point d’application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se déplace de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endParaRPr lang="fr-FR" dirty="0"/>
              </a:p>
              <a:p>
                <a:r>
                  <a:rPr lang="fr-FR" dirty="0"/>
                  <a:t>Cas particuliers:</a:t>
                </a:r>
              </a:p>
              <a:p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4741E-189C-694E-8863-A2B2D928B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41425"/>
                <a:ext cx="7726363" cy="3386772"/>
              </a:xfrm>
              <a:blipFill>
                <a:blip r:embed="rId4"/>
                <a:stretch>
                  <a:fillRect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3F23243-CE22-1B4D-8AD1-9BACED88BE7B}"/>
              </a:ext>
            </a:extLst>
          </p:cNvPr>
          <p:cNvGrpSpPr/>
          <p:nvPr/>
        </p:nvGrpSpPr>
        <p:grpSpPr>
          <a:xfrm>
            <a:off x="6016000" y="1991678"/>
            <a:ext cx="1004925" cy="913130"/>
            <a:chOff x="5343317" y="2516166"/>
            <a:chExt cx="1085836" cy="986649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B01FEE7-FE95-4D45-92C5-EFE30C044D3B}"/>
                </a:ext>
              </a:extLst>
            </p:cNvPr>
            <p:cNvSpPr txBox="1"/>
            <p:nvPr/>
          </p:nvSpPr>
          <p:spPr>
            <a:xfrm>
              <a:off x="5343317" y="31334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B5331AB0-02A8-1243-B712-290E7EA8B568}"/>
                </a:ext>
              </a:extLst>
            </p:cNvPr>
            <p:cNvCxnSpPr/>
            <p:nvPr/>
          </p:nvCxnSpPr>
          <p:spPr>
            <a:xfrm flipV="1">
              <a:off x="5612940" y="2997664"/>
              <a:ext cx="574913" cy="22524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18AC3BE8-3F38-7041-B3F6-CA327D122726}"/>
                </a:ext>
              </a:extLst>
            </p:cNvPr>
            <p:cNvCxnSpPr/>
            <p:nvPr/>
          </p:nvCxnSpPr>
          <p:spPr>
            <a:xfrm flipV="1">
              <a:off x="5614199" y="2516166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>
              <a:extLst>
                <a:ext uri="{FF2B5EF4-FFF2-40B4-BE49-F238E27FC236}">
                  <a16:creationId xmlns="" xmlns:a16="http://schemas.microsoft.com/office/drawing/2014/main" id="{EB0A459D-E852-ED4D-AFA2-AA6624C2B4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8288" y="2552666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" name="Equation" r:id="rId5" imgW="266400" imgH="317160" progId="Equation.3">
                    <p:embed/>
                  </p:oleObj>
                </mc:Choice>
                <mc:Fallback>
                  <p:oleObj name="Equation" r:id="rId5" imgW="266400" imgH="317160" progId="Equation.3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="" xmlns:a16="http://schemas.microsoft.com/office/drawing/2014/main" id="{EB0A459D-E852-ED4D-AFA2-AA6624C2B4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8288" y="2552666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="" xmlns:a16="http://schemas.microsoft.com/office/drawing/2014/main" id="{826CA5CC-B1BE-064D-945E-ECD7FDA9C9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29177" y="3113307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name="Equation" r:id="rId7" imgW="342720" imgH="279360" progId="Equation.3">
                    <p:embed/>
                  </p:oleObj>
                </mc:Choice>
                <mc:Fallback>
                  <p:oleObj name="Equation" r:id="rId7" imgW="342720" imgH="279360" progId="Equation.3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="" xmlns:a16="http://schemas.microsoft.com/office/drawing/2014/main" id="{826CA5CC-B1BE-064D-945E-ECD7FDA9C9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177" y="3113307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2E5659A6-FAC3-BF44-B27C-EBEAAA885003}"/>
                </a:ext>
              </a:extLst>
            </p:cNvPr>
            <p:cNvSpPr/>
            <p:nvPr/>
          </p:nvSpPr>
          <p:spPr>
            <a:xfrm>
              <a:off x="5577876" y="3165754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96294B93-D8DA-5A41-8792-73DCC6DF6522}"/>
                </a:ext>
              </a:extLst>
            </p:cNvPr>
            <p:cNvSpPr/>
            <p:nvPr/>
          </p:nvSpPr>
          <p:spPr>
            <a:xfrm>
              <a:off x="5798302" y="3060272"/>
              <a:ext cx="71765" cy="73211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="" xmlns:a16="http://schemas.microsoft.com/office/drawing/2014/main" id="{101F380B-BEA0-7A43-BD56-EA0EC1B797B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87853" y="2690997"/>
            <a:ext cx="241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" name="Equation" r:id="rId9" imgW="241200" imgH="215640" progId="Equation.3">
                    <p:embed/>
                  </p:oleObj>
                </mc:Choice>
                <mc:Fallback>
                  <p:oleObj name="Equation" r:id="rId9" imgW="241200" imgH="21564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="" xmlns:a16="http://schemas.microsoft.com/office/drawing/2014/main" id="{101F380B-BEA0-7A43-BD56-EA0EC1B797B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7853" y="2690997"/>
                          <a:ext cx="241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CAE616D6-E58E-014B-83F3-FD653059CDC1}"/>
              </a:ext>
            </a:extLst>
          </p:cNvPr>
          <p:cNvGrpSpPr/>
          <p:nvPr/>
        </p:nvGrpSpPr>
        <p:grpSpPr>
          <a:xfrm>
            <a:off x="1610430" y="3520886"/>
            <a:ext cx="6315252" cy="789466"/>
            <a:chOff x="891211" y="4824055"/>
            <a:chExt cx="6777133" cy="84720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1B54F9FE-4D36-2045-B180-2B5199060616}"/>
                </a:ext>
              </a:extLst>
            </p:cNvPr>
            <p:cNvCxnSpPr/>
            <p:nvPr/>
          </p:nvCxnSpPr>
          <p:spPr>
            <a:xfrm flipV="1">
              <a:off x="1474666" y="5241618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70855C91-285C-5044-83C2-CFEDEEF26833}"/>
                </a:ext>
              </a:extLst>
            </p:cNvPr>
            <p:cNvCxnSpPr/>
            <p:nvPr/>
          </p:nvCxnSpPr>
          <p:spPr>
            <a:xfrm flipV="1">
              <a:off x="891211" y="523363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A26DD46A-C1D8-274D-A398-2120B3269B93}"/>
                </a:ext>
              </a:extLst>
            </p:cNvPr>
            <p:cNvSpPr txBox="1"/>
            <p:nvPr/>
          </p:nvSpPr>
          <p:spPr>
            <a:xfrm>
              <a:off x="1309665" y="52794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C527E2B0-654A-E949-ADF4-829BB918E8EE}"/>
                </a:ext>
              </a:extLst>
            </p:cNvPr>
            <p:cNvSpPr/>
            <p:nvPr/>
          </p:nvSpPr>
          <p:spPr>
            <a:xfrm>
              <a:off x="1431211" y="5199252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21" name="Object 20">
              <a:extLst>
                <a:ext uri="{FF2B5EF4-FFF2-40B4-BE49-F238E27FC236}">
                  <a16:creationId xmlns="" xmlns:a16="http://schemas.microsoft.com/office/drawing/2014/main" id="{24732BFF-D4B4-094F-A0D7-8216A01782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32277" y="4881752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3" name="Equation" r:id="rId11" imgW="266353" imgH="317087" progId="Equation.3">
                    <p:embed/>
                  </p:oleObj>
                </mc:Choice>
                <mc:Fallback>
                  <p:oleObj name="Equation" r:id="rId11" imgW="266353" imgH="317087" progId="Equation.3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="" xmlns:a16="http://schemas.microsoft.com/office/drawing/2014/main" id="{24732BFF-D4B4-094F-A0D7-8216A01782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2277" y="4881752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>
              <a:extLst>
                <a:ext uri="{FF2B5EF4-FFF2-40B4-BE49-F238E27FC236}">
                  <a16:creationId xmlns="" xmlns:a16="http://schemas.microsoft.com/office/drawing/2014/main" id="{ECE49EF4-5379-7746-BC9A-F078BCE9A6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9240" y="4893022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4" name="Equation" r:id="rId12" imgW="342751" imgH="279279" progId="Equation.3">
                    <p:embed/>
                  </p:oleObj>
                </mc:Choice>
                <mc:Fallback>
                  <p:oleObj name="Equation" r:id="rId12" imgW="342751" imgH="279279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="" xmlns:a16="http://schemas.microsoft.com/office/drawing/2014/main" id="{ECE49EF4-5379-7746-BC9A-F078BCE9A6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240" y="4893022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4B25CF16-2B6C-B542-8936-C6749E8AA4DB}"/>
                </a:ext>
              </a:extLst>
            </p:cNvPr>
            <p:cNvCxnSpPr/>
            <p:nvPr/>
          </p:nvCxnSpPr>
          <p:spPr>
            <a:xfrm rot="10800000" flipV="1">
              <a:off x="4431253" y="5256530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694713C1-6097-5D4E-B85F-40FBEFADE1C7}"/>
                </a:ext>
              </a:extLst>
            </p:cNvPr>
            <p:cNvCxnSpPr/>
            <p:nvPr/>
          </p:nvCxnSpPr>
          <p:spPr>
            <a:xfrm flipV="1">
              <a:off x="3787342" y="525610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C0EFD9CA-8BBD-8D49-A0F8-7B82D9E3E9D3}"/>
                </a:ext>
              </a:extLst>
            </p:cNvPr>
            <p:cNvSpPr txBox="1"/>
            <p:nvPr/>
          </p:nvSpPr>
          <p:spPr>
            <a:xfrm>
              <a:off x="4205796" y="53019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="" xmlns:a16="http://schemas.microsoft.com/office/drawing/2014/main" id="{DBB48AB8-57C4-5A4A-9D9B-D584954AC115}"/>
                </a:ext>
              </a:extLst>
            </p:cNvPr>
            <p:cNvSpPr/>
            <p:nvPr/>
          </p:nvSpPr>
          <p:spPr>
            <a:xfrm>
              <a:off x="4327342" y="5221721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="" xmlns:a16="http://schemas.microsoft.com/office/drawing/2014/main" id="{DA6CF024-9C1D-4E45-A1FA-A892799AC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8408" y="4904221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" name="Equation" r:id="rId13" imgW="266353" imgH="317087" progId="Equation.3">
                    <p:embed/>
                  </p:oleObj>
                </mc:Choice>
                <mc:Fallback>
                  <p:oleObj name="Equation" r:id="rId13" imgW="266353" imgH="317087" progId="Equation.3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="" xmlns:a16="http://schemas.microsoft.com/office/drawing/2014/main" id="{DA6CF024-9C1D-4E45-A1FA-A892799AC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8408" y="4904221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="" xmlns:a16="http://schemas.microsoft.com/office/drawing/2014/main" id="{AB9A2A12-3F06-0449-848D-461272DC9E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5371" y="4915491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Equation" r:id="rId14" imgW="342751" imgH="279279" progId="Equation.3">
                    <p:embed/>
                  </p:oleObj>
                </mc:Choice>
                <mc:Fallback>
                  <p:oleObj name="Equation" r:id="rId14" imgW="342751" imgH="279279" progId="Equation.3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="" xmlns:a16="http://schemas.microsoft.com/office/drawing/2014/main" id="{AB9A2A12-3F06-0449-848D-461272DC9E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5371" y="4915491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Arrow Connector 28">
              <a:extLst>
                <a:ext uri="{FF2B5EF4-FFF2-40B4-BE49-F238E27FC236}">
                  <a16:creationId xmlns="" xmlns:a16="http://schemas.microsoft.com/office/drawing/2014/main" id="{AE45CDFD-89CB-6B43-B1DE-59495922C0FC}"/>
                </a:ext>
              </a:extLst>
            </p:cNvPr>
            <p:cNvCxnSpPr/>
            <p:nvPr/>
          </p:nvCxnSpPr>
          <p:spPr>
            <a:xfrm rot="16200000" flipV="1">
              <a:off x="7076164" y="5039448"/>
              <a:ext cx="432048" cy="1261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1B01BBC5-F0D6-634C-8D29-9B1C26AC062A}"/>
                </a:ext>
              </a:extLst>
            </p:cNvPr>
            <p:cNvCxnSpPr/>
            <p:nvPr/>
          </p:nvCxnSpPr>
          <p:spPr>
            <a:xfrm flipV="1">
              <a:off x="6697415" y="525610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BA8FE3F3-229E-9941-A67C-C8EAB162CF65}"/>
                </a:ext>
              </a:extLst>
            </p:cNvPr>
            <p:cNvSpPr txBox="1"/>
            <p:nvPr/>
          </p:nvSpPr>
          <p:spPr>
            <a:xfrm>
              <a:off x="7115869" y="53019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FDEC258A-43A3-3244-B966-37EF1BD13576}"/>
                </a:ext>
              </a:extLst>
            </p:cNvPr>
            <p:cNvSpPr/>
            <p:nvPr/>
          </p:nvSpPr>
          <p:spPr>
            <a:xfrm>
              <a:off x="7237415" y="5221721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="" xmlns:a16="http://schemas.microsoft.com/office/drawing/2014/main" id="{6EFC7B3B-A15D-F54A-BAC2-DCDA13C729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38481" y="4904221"/>
            <a:ext cx="2667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" name="Equation" r:id="rId15" imgW="266353" imgH="317087" progId="Equation.3">
                    <p:embed/>
                  </p:oleObj>
                </mc:Choice>
                <mc:Fallback>
                  <p:oleObj name="Equation" r:id="rId15" imgW="266353" imgH="317087" progId="Equation.3">
                    <p:embed/>
                    <p:pic>
                      <p:nvPicPr>
                        <p:cNvPr id="33" name="Object 32">
                          <a:extLst>
                            <a:ext uri="{FF2B5EF4-FFF2-40B4-BE49-F238E27FC236}">
                              <a16:creationId xmlns="" xmlns:a16="http://schemas.microsoft.com/office/drawing/2014/main" id="{6EFC7B3B-A15D-F54A-BAC2-DCDA13C729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8481" y="4904221"/>
                          <a:ext cx="2667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>
              <a:extLst>
                <a:ext uri="{FF2B5EF4-FFF2-40B4-BE49-F238E27FC236}">
                  <a16:creationId xmlns="" xmlns:a16="http://schemas.microsoft.com/office/drawing/2014/main" id="{1A6EF19D-6A33-5643-8A86-8935023D56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25444" y="4915491"/>
            <a:ext cx="342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" name="Equation" r:id="rId16" imgW="342751" imgH="279279" progId="Equation.3">
                    <p:embed/>
                  </p:oleObj>
                </mc:Choice>
                <mc:Fallback>
                  <p:oleObj name="Equation" r:id="rId16" imgW="342751" imgH="279279" progId="Equation.3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="" xmlns:a16="http://schemas.microsoft.com/office/drawing/2014/main" id="{1A6EF19D-6A33-5643-8A86-8935023D56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25444" y="4915491"/>
                          <a:ext cx="342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5052B2F-8D6D-DE4D-91A2-D460199A70A0}"/>
                  </a:ext>
                </a:extLst>
              </p:cNvPr>
              <p:cNvSpPr txBox="1"/>
              <p:nvPr/>
            </p:nvSpPr>
            <p:spPr>
              <a:xfrm>
                <a:off x="831620" y="4323150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052B2F-8D6D-DE4D-91A2-D460199A7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0" y="4323150"/>
                <a:ext cx="160112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296BC4D2-FB38-5A43-9F26-68156975A8AC}"/>
                  </a:ext>
                </a:extLst>
              </p:cNvPr>
              <p:cNvSpPr txBox="1"/>
              <p:nvPr/>
            </p:nvSpPr>
            <p:spPr>
              <a:xfrm>
                <a:off x="3509385" y="4323381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6BC4D2-FB38-5A43-9F26-68156975A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385" y="4323381"/>
                <a:ext cx="1601124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43A02A5F-5049-3B4C-8E78-32AD54A2C58F}"/>
                  </a:ext>
                </a:extLst>
              </p:cNvPr>
              <p:cNvSpPr txBox="1"/>
              <p:nvPr/>
            </p:nvSpPr>
            <p:spPr>
              <a:xfrm>
                <a:off x="6187150" y="4323150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A02A5F-5049-3B4C-8E78-32AD54A2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50" y="4323150"/>
                <a:ext cx="1601124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04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19840B6A-5232-AD4E-BFD8-648B75386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Travail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fr-FR" dirty="0"/>
                  <a:t> d’une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fr-FR" dirty="0"/>
                  <a:t> dont le point d’application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se déplace de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Cas plan: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>
                  <a:ea typeface="Cambria Math" panose="02040503050406030204" pitchFamily="18" charset="0"/>
                </a:endParaRP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9840B6A-5232-AD4E-BFD8-648B75386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  <a:blipFill>
                <a:blip r:embed="rId3"/>
                <a:stretch>
                  <a:fillRect t="-2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="" xmlns:a16="http://schemas.microsoft.com/office/drawing/2014/main" id="{BD3BB8D6-44D5-2745-9253-0F04781B59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Travail d’un moment 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D3BB8D6-44D5-2745-9253-0F04781B5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904" t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1B556B-BD86-DA42-9E4A-71A49FF4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1C6D49-2E32-EA47-8A63-8F9CFF5C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546869-0EAE-824D-AFB6-8F2D0A24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EA1A6F7-0FFD-A74C-8E48-43A14FE31232}"/>
              </a:ext>
            </a:extLst>
          </p:cNvPr>
          <p:cNvGrpSpPr/>
          <p:nvPr/>
        </p:nvGrpSpPr>
        <p:grpSpPr>
          <a:xfrm>
            <a:off x="4298209" y="1997131"/>
            <a:ext cx="939694" cy="898986"/>
            <a:chOff x="4231520" y="2403392"/>
            <a:chExt cx="1209779" cy="115737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63D77D3-3467-6B41-8423-6FE533440D90}"/>
                </a:ext>
              </a:extLst>
            </p:cNvPr>
            <p:cNvSpPr txBox="1"/>
            <p:nvPr/>
          </p:nvSpPr>
          <p:spPr>
            <a:xfrm>
              <a:off x="4231520" y="306774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CC637BE3-B6DC-204D-8446-909115DFCBAF}"/>
                </a:ext>
              </a:extLst>
            </p:cNvPr>
            <p:cNvCxnSpPr/>
            <p:nvPr/>
          </p:nvCxnSpPr>
          <p:spPr>
            <a:xfrm>
              <a:off x="4501143" y="3157168"/>
              <a:ext cx="864096" cy="14401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9B6DA3E4-10CA-3E45-889C-787B5FBA6F4F}"/>
                </a:ext>
              </a:extLst>
            </p:cNvPr>
            <p:cNvCxnSpPr/>
            <p:nvPr/>
          </p:nvCxnSpPr>
          <p:spPr>
            <a:xfrm flipV="1">
              <a:off x="4502402" y="2450427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10">
              <a:extLst>
                <a:ext uri="{FF2B5EF4-FFF2-40B4-BE49-F238E27FC236}">
                  <a16:creationId xmlns="" xmlns:a16="http://schemas.microsoft.com/office/drawing/2014/main" id="{5E08C3F0-1AC6-334B-9526-4AB476EAF9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9150" y="2487613"/>
            <a:ext cx="3429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" name="Equation" r:id="rId5" imgW="342720" imgH="317160" progId="Equation.3">
                    <p:embed/>
                  </p:oleObj>
                </mc:Choice>
                <mc:Fallback>
                  <p:oleObj name="Equation" r:id="rId5" imgW="342720" imgH="317160" progId="Equation.3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="" xmlns:a16="http://schemas.microsoft.com/office/drawing/2014/main" id="{5E08C3F0-1AC6-334B-9526-4AB476EAF9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9150" y="2487613"/>
                          <a:ext cx="34290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="" xmlns:a16="http://schemas.microsoft.com/office/drawing/2014/main" id="{E5BF1A6A-5D2C-9E4E-9394-D7A1E8EEF8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57725" y="3217863"/>
            <a:ext cx="3810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5" name="Equation" r:id="rId7" imgW="380880" imgH="342720" progId="Equation.3">
                    <p:embed/>
                  </p:oleObj>
                </mc:Choice>
                <mc:Fallback>
                  <p:oleObj name="Equation" r:id="rId7" imgW="380880" imgH="342720" progId="Equation.3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="" xmlns:a16="http://schemas.microsoft.com/office/drawing/2014/main" id="{E5BF1A6A-5D2C-9E4E-9394-D7A1E8EEF8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7725" y="3217863"/>
                          <a:ext cx="3810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818D4E1C-6CA0-5A43-9A94-B0FE95CE63B7}"/>
                </a:ext>
              </a:extLst>
            </p:cNvPr>
            <p:cNvSpPr/>
            <p:nvPr/>
          </p:nvSpPr>
          <p:spPr>
            <a:xfrm>
              <a:off x="4466079" y="3100015"/>
              <a:ext cx="86910" cy="8725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7D507025-CD9F-1B47-8E6E-CBB1D7571391}"/>
                </a:ext>
              </a:extLst>
            </p:cNvPr>
            <p:cNvSpPr/>
            <p:nvPr/>
          </p:nvSpPr>
          <p:spPr>
            <a:xfrm>
              <a:off x="4686506" y="2994533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="" xmlns:a16="http://schemas.microsoft.com/office/drawing/2014/main" id="{69897BE7-1D29-3B44-91C3-60C0BB0F6D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77677" y="2931925"/>
            <a:ext cx="241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6" name="Equation" r:id="rId9" imgW="241200" imgH="215640" progId="Equation.3">
                    <p:embed/>
                  </p:oleObj>
                </mc:Choice>
                <mc:Fallback>
                  <p:oleObj name="Equation" r:id="rId9" imgW="241200" imgH="21564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="" xmlns:a16="http://schemas.microsoft.com/office/drawing/2014/main" id="{69897BE7-1D29-3B44-91C3-60C0BB0F6D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77677" y="2931925"/>
                          <a:ext cx="241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7C5CEC94-6BE4-7145-A962-EC73A8402A1C}"/>
                </a:ext>
              </a:extLst>
            </p:cNvPr>
            <p:cNvCxnSpPr/>
            <p:nvPr/>
          </p:nvCxnSpPr>
          <p:spPr>
            <a:xfrm flipV="1">
              <a:off x="4552989" y="2403392"/>
              <a:ext cx="690425" cy="708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47892840-47A6-9A47-8501-22A13C06D0A5}"/>
                </a:ext>
              </a:extLst>
            </p:cNvPr>
            <p:cNvCxnSpPr/>
            <p:nvPr/>
          </p:nvCxnSpPr>
          <p:spPr>
            <a:xfrm>
              <a:off x="4577202" y="3167771"/>
              <a:ext cx="864097" cy="14401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C69D1F8-0342-5B4F-BE37-27C2EA3331CE}"/>
              </a:ext>
            </a:extLst>
          </p:cNvPr>
          <p:cNvGrpSpPr/>
          <p:nvPr/>
        </p:nvGrpSpPr>
        <p:grpSpPr>
          <a:xfrm>
            <a:off x="2166029" y="3402407"/>
            <a:ext cx="4801376" cy="784712"/>
            <a:chOff x="1384755" y="4532086"/>
            <a:chExt cx="5305210" cy="86705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F34C41D3-6339-1342-9C8E-F1ADF88CB277}"/>
                </a:ext>
              </a:extLst>
            </p:cNvPr>
            <p:cNvCxnSpPr/>
            <p:nvPr/>
          </p:nvCxnSpPr>
          <p:spPr>
            <a:xfrm flipV="1">
              <a:off x="1766874" y="5019843"/>
              <a:ext cx="1169233" cy="2539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415D266D-4B8C-B847-A0FC-55735DD0AC58}"/>
                </a:ext>
              </a:extLst>
            </p:cNvPr>
            <p:cNvSpPr/>
            <p:nvPr/>
          </p:nvSpPr>
          <p:spPr>
            <a:xfrm rot="20400000">
              <a:off x="1783744" y="4867561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D8AF2E2-166A-2449-8C8B-F8E33678A2D3}"/>
                </a:ext>
              </a:extLst>
            </p:cNvPr>
            <p:cNvSpPr/>
            <p:nvPr/>
          </p:nvSpPr>
          <p:spPr>
            <a:xfrm>
              <a:off x="1723419" y="500745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A795EAE2-3C29-B449-A519-2465218B92DA}"/>
                </a:ext>
              </a:extLst>
            </p:cNvPr>
            <p:cNvSpPr/>
            <p:nvPr/>
          </p:nvSpPr>
          <p:spPr>
            <a:xfrm>
              <a:off x="1739389" y="4815099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7D5E468-0D02-6240-97D6-52A5C4B1ACD6}"/>
                </a:ext>
              </a:extLst>
            </p:cNvPr>
            <p:cNvSpPr txBox="1"/>
            <p:nvPr/>
          </p:nvSpPr>
          <p:spPr>
            <a:xfrm>
              <a:off x="1384755" y="453208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2ED35901-6A7E-8841-86E0-83E5514F1A60}"/>
                </a:ext>
              </a:extLst>
            </p:cNvPr>
            <p:cNvSpPr/>
            <p:nvPr/>
          </p:nvSpPr>
          <p:spPr>
            <a:xfrm>
              <a:off x="2316478" y="4869765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sm" len="sm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="" xmlns:a16="http://schemas.microsoft.com/office/drawing/2014/main" id="{CAF0B941-4CEE-5949-8663-B7C92E505B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8075" y="5051082"/>
            <a:ext cx="3683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" name="Equation" r:id="rId11" imgW="368280" imgH="279360" progId="Equation.3">
                    <p:embed/>
                  </p:oleObj>
                </mc:Choice>
                <mc:Fallback>
                  <p:oleObj name="Equation" r:id="rId11" imgW="368280" imgH="279360" progId="Equation.3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="" xmlns:a16="http://schemas.microsoft.com/office/drawing/2014/main" id="{CAF0B941-4CEE-5949-8663-B7C92E505B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8075" y="5051082"/>
                          <a:ext cx="3683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F3CFB55-8289-7242-8755-024B830CBA95}"/>
                </a:ext>
              </a:extLst>
            </p:cNvPr>
            <p:cNvCxnSpPr/>
            <p:nvPr/>
          </p:nvCxnSpPr>
          <p:spPr>
            <a:xfrm flipV="1">
              <a:off x="5440464" y="5044666"/>
              <a:ext cx="1169233" cy="2539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D64AF590-8654-B849-A8E3-F2E4E9710D77}"/>
                </a:ext>
              </a:extLst>
            </p:cNvPr>
            <p:cNvSpPr/>
            <p:nvPr/>
          </p:nvSpPr>
          <p:spPr>
            <a:xfrm rot="1200000">
              <a:off x="5425483" y="5193943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A3242320-1D64-AE45-9C94-BEDCABDA99EC}"/>
                </a:ext>
              </a:extLst>
            </p:cNvPr>
            <p:cNvSpPr/>
            <p:nvPr/>
          </p:nvSpPr>
          <p:spPr>
            <a:xfrm>
              <a:off x="5397009" y="5032279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DF6324FF-5C53-2B43-A980-23126FBE37D6}"/>
                </a:ext>
              </a:extLst>
            </p:cNvPr>
            <p:cNvSpPr/>
            <p:nvPr/>
          </p:nvSpPr>
          <p:spPr>
            <a:xfrm>
              <a:off x="5412979" y="4839922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D790E78-3BDD-3B4A-B0E3-B490F9C44390}"/>
                </a:ext>
              </a:extLst>
            </p:cNvPr>
            <p:cNvSpPr txBox="1"/>
            <p:nvPr/>
          </p:nvSpPr>
          <p:spPr>
            <a:xfrm>
              <a:off x="5058345" y="46375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D21AB0F1-78DB-7E4C-83C4-FDE016B47A8B}"/>
                </a:ext>
              </a:extLst>
            </p:cNvPr>
            <p:cNvSpPr/>
            <p:nvPr/>
          </p:nvSpPr>
          <p:spPr>
            <a:xfrm>
              <a:off x="5954766" y="5069489"/>
              <a:ext cx="70024" cy="181368"/>
            </a:xfrm>
            <a:custGeom>
              <a:avLst/>
              <a:gdLst>
                <a:gd name="connsiteX0" fmla="*/ 45343 w 70024"/>
                <a:gd name="connsiteY0" fmla="*/ 181368 h 181368"/>
                <a:gd name="connsiteX1" fmla="*/ 68014 w 70024"/>
                <a:gd name="connsiteY1" fmla="*/ 52899 h 181368"/>
                <a:gd name="connsiteX2" fmla="*/ 0 w 70024"/>
                <a:gd name="connsiteY2" fmla="*/ 0 h 181368"/>
                <a:gd name="connsiteX3" fmla="*/ 0 w 70024"/>
                <a:gd name="connsiteY3" fmla="*/ 0 h 181368"/>
                <a:gd name="connsiteX4" fmla="*/ 0 w 70024"/>
                <a:gd name="connsiteY4" fmla="*/ 0 h 181368"/>
                <a:gd name="connsiteX5" fmla="*/ 0 w 70024"/>
                <a:gd name="connsiteY5" fmla="*/ 0 h 18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24" h="181368">
                  <a:moveTo>
                    <a:pt x="45343" y="181368"/>
                  </a:moveTo>
                  <a:cubicBezTo>
                    <a:pt x="60457" y="132247"/>
                    <a:pt x="75571" y="83127"/>
                    <a:pt x="68014" y="52899"/>
                  </a:cubicBezTo>
                  <a:cubicBezTo>
                    <a:pt x="60457" y="22671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32" name="Object 31">
              <a:extLst>
                <a:ext uri="{FF2B5EF4-FFF2-40B4-BE49-F238E27FC236}">
                  <a16:creationId xmlns="" xmlns:a16="http://schemas.microsoft.com/office/drawing/2014/main" id="{2C6970E3-8B13-C140-AAF4-8CE20E80BB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21665" y="5075905"/>
            <a:ext cx="3683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" name="Equation" r:id="rId13" imgW="368280" imgH="279360" progId="Equation.3">
                    <p:embed/>
                  </p:oleObj>
                </mc:Choice>
                <mc:Fallback>
                  <p:oleObj name="Equation" r:id="rId13" imgW="368280" imgH="279360" progId="Equation.3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="" xmlns:a16="http://schemas.microsoft.com/office/drawing/2014/main" id="{2C6970E3-8B13-C140-AAF4-8CE20E80BBA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665" y="5075905"/>
                          <a:ext cx="3683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41E89308-F894-7E4A-B025-5EEF9620FF0E}"/>
                  </a:ext>
                </a:extLst>
              </p:cNvPr>
              <p:cNvSpPr txBox="1"/>
              <p:nvPr/>
            </p:nvSpPr>
            <p:spPr>
              <a:xfrm>
                <a:off x="2098003" y="4440284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𝛿𝜃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E89308-F894-7E4A-B025-5EEF9620F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03" y="4440284"/>
                <a:ext cx="1601124" cy="338554"/>
              </a:xfrm>
              <a:prstGeom prst="rect">
                <a:avLst/>
              </a:prstGeom>
              <a:blipFill>
                <a:blip r:embed="rId14"/>
                <a:stretch>
                  <a:fillRect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EA524EE5-ACA4-C74C-B480-AF28E29B0B06}"/>
                  </a:ext>
                </a:extLst>
              </p:cNvPr>
              <p:cNvSpPr txBox="1"/>
              <p:nvPr/>
            </p:nvSpPr>
            <p:spPr>
              <a:xfrm>
                <a:off x="5434307" y="4440284"/>
                <a:ext cx="1601124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𝛿𝜃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524EE5-ACA4-C74C-B480-AF28E29B0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7" y="4440284"/>
                <a:ext cx="160112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66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4A655F54-77D2-0B47-9A2F-EA1879BE9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Petits déplacements </a:t>
                </a:r>
                <a:r>
                  <a:rPr lang="fr-FR" dirty="0" smtClean="0"/>
                  <a:t>virtuels des </a:t>
                </a:r>
                <a:r>
                  <a:rPr lang="fr-FR" dirty="0"/>
                  <a:t>corps rigides</a:t>
                </a:r>
              </a:p>
              <a:p>
                <a:r>
                  <a:rPr lang="fr-FR" dirty="0"/>
                  <a:t>«Virtuels» : </a:t>
                </a:r>
                <a:r>
                  <a:rPr lang="fr-CH" dirty="0">
                    <a:sym typeface="Wingdings" pitchFamily="2" charset="2"/>
                  </a:rPr>
                  <a:t>déplacements hypothétiques qui respectent les appuis et les organes de liaison</a:t>
                </a:r>
              </a:p>
              <a:p>
                <a:r>
                  <a:rPr lang="fr-CH" dirty="0">
                    <a:sym typeface="Wingdings" pitchFamily="2" charset="2"/>
                  </a:rPr>
                  <a:t>«Corps rigide» : La distance entre 2 points quelconques du corps reste constante</a:t>
                </a:r>
              </a:p>
              <a:p>
                <a:r>
                  <a:rPr lang="fr-CH" dirty="0">
                    <a:sym typeface="Wingdings" pitchFamily="2" charset="2"/>
                  </a:rPr>
                  <a:t>«Petits déplacements» : linéarisation géométrique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𝛿𝜑</m:t>
                            </m:r>
                          </m:e>
                        </m:d>
                      </m:e>
                    </m:func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1</m:t>
                    </m:r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𝛿𝜑</m:t>
                            </m:r>
                          </m:e>
                        </m:d>
                      </m:e>
                    </m:func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𝛿𝜑</m:t>
                    </m:r>
                  </m:oMath>
                </a14:m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A655F54-77D2-0B47-9A2F-EA1879BE9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6FFE25B7-6279-644E-BD83-9EF5546C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virtuels des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0E562A-2F36-5846-81AB-A6DBDB03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734518-49ED-1A4C-BBD4-DC1E1FAD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BAC18A-F6A6-1546-9440-A578C520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28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403E5D8-BAE4-C341-B3BB-2F680F09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Translation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FC5F9E-46E5-7142-9B15-E31FAFC2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A70D091-0B48-644B-8C33-805370F0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B87335-84AD-DB48-A2B8-D2CE5240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DF46CBC5-A3A6-7849-9692-06C7A848F34D}"/>
              </a:ext>
            </a:extLst>
          </p:cNvPr>
          <p:cNvSpPr/>
          <p:nvPr/>
        </p:nvSpPr>
        <p:spPr>
          <a:xfrm>
            <a:off x="3598989" y="1222605"/>
            <a:ext cx="2231087" cy="2698289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rgbClr val="0070C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91CBCE43-F894-E94C-B435-46032952B915}"/>
              </a:ext>
            </a:extLst>
          </p:cNvPr>
          <p:cNvSpPr/>
          <p:nvPr/>
        </p:nvSpPr>
        <p:spPr>
          <a:xfrm>
            <a:off x="1785914" y="1222605"/>
            <a:ext cx="2231087" cy="2698289"/>
          </a:xfrm>
          <a:custGeom>
            <a:avLst/>
            <a:gdLst>
              <a:gd name="connsiteX0" fmla="*/ 3071236 w 4526573"/>
              <a:gd name="connsiteY0" fmla="*/ 311663 h 3024744"/>
              <a:gd name="connsiteX1" fmla="*/ 1583630 w 4526573"/>
              <a:gd name="connsiteY1" fmla="*/ 25060 h 3024744"/>
              <a:gd name="connsiteX2" fmla="*/ 489 w 4526573"/>
              <a:gd name="connsiteY2" fmla="*/ 925812 h 3024744"/>
              <a:gd name="connsiteX3" fmla="*/ 1447152 w 4526573"/>
              <a:gd name="connsiteY3" fmla="*/ 2904738 h 3024744"/>
              <a:gd name="connsiteX4" fmla="*/ 4176704 w 4526573"/>
              <a:gd name="connsiteY4" fmla="*/ 2604487 h 3024744"/>
              <a:gd name="connsiteX5" fmla="*/ 4367773 w 4526573"/>
              <a:gd name="connsiteY5" fmla="*/ 953108 h 3024744"/>
              <a:gd name="connsiteX6" fmla="*/ 3071236 w 4526573"/>
              <a:gd name="connsiteY6" fmla="*/ 311663 h 302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6573" h="3024744">
                <a:moveTo>
                  <a:pt x="3071236" y="311663"/>
                </a:moveTo>
                <a:cubicBezTo>
                  <a:pt x="2607212" y="156988"/>
                  <a:pt x="2095421" y="-77298"/>
                  <a:pt x="1583630" y="25060"/>
                </a:cubicBezTo>
                <a:cubicBezTo>
                  <a:pt x="1071839" y="127418"/>
                  <a:pt x="23235" y="445866"/>
                  <a:pt x="489" y="925812"/>
                </a:cubicBezTo>
                <a:cubicBezTo>
                  <a:pt x="-22257" y="1405758"/>
                  <a:pt x="751116" y="2624959"/>
                  <a:pt x="1447152" y="2904738"/>
                </a:cubicBezTo>
                <a:cubicBezTo>
                  <a:pt x="2143188" y="3184517"/>
                  <a:pt x="3689934" y="2929759"/>
                  <a:pt x="4176704" y="2604487"/>
                </a:cubicBezTo>
                <a:cubicBezTo>
                  <a:pt x="4663474" y="2279215"/>
                  <a:pt x="4556567" y="1335245"/>
                  <a:pt x="4367773" y="953108"/>
                </a:cubicBezTo>
                <a:cubicBezTo>
                  <a:pt x="4178979" y="570971"/>
                  <a:pt x="3535260" y="466338"/>
                  <a:pt x="3071236" y="311663"/>
                </a:cubicBezTo>
                <a:close/>
              </a:path>
            </a:pathLst>
          </a:custGeom>
          <a:solidFill>
            <a:srgbClr val="0070C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38AEDD9-D121-F74E-B90A-2C7DB1A28C97}"/>
              </a:ext>
            </a:extLst>
          </p:cNvPr>
          <p:cNvSpPr/>
          <p:nvPr/>
        </p:nvSpPr>
        <p:spPr>
          <a:xfrm>
            <a:off x="4642795" y="3356619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EC0CC23-EAB6-384F-8BBD-CE42B862A5F6}"/>
              </a:ext>
            </a:extLst>
          </p:cNvPr>
          <p:cNvCxnSpPr/>
          <p:nvPr/>
        </p:nvCxnSpPr>
        <p:spPr>
          <a:xfrm flipV="1">
            <a:off x="2901457" y="3498381"/>
            <a:ext cx="1860536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3592942-8122-F447-821C-0A46D4969A9A}"/>
              </a:ext>
            </a:extLst>
          </p:cNvPr>
          <p:cNvSpPr/>
          <p:nvPr/>
        </p:nvSpPr>
        <p:spPr>
          <a:xfrm>
            <a:off x="2782258" y="3356619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2036321D-AE7E-4741-93BD-6ED69DF4F9AE}"/>
              </a:ext>
            </a:extLst>
          </p:cNvPr>
          <p:cNvSpPr/>
          <p:nvPr/>
        </p:nvSpPr>
        <p:spPr>
          <a:xfrm>
            <a:off x="4184337" y="1771103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14F1423-226A-414D-8528-CBD9B35EC120}"/>
              </a:ext>
            </a:extLst>
          </p:cNvPr>
          <p:cNvCxnSpPr/>
          <p:nvPr/>
        </p:nvCxnSpPr>
        <p:spPr>
          <a:xfrm flipV="1">
            <a:off x="2442999" y="1912864"/>
            <a:ext cx="1860536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BA2FD20-ABDB-1D47-8261-EB7E2B305437}"/>
              </a:ext>
            </a:extLst>
          </p:cNvPr>
          <p:cNvSpPr/>
          <p:nvPr/>
        </p:nvSpPr>
        <p:spPr>
          <a:xfrm>
            <a:off x="2323801" y="1771103"/>
            <a:ext cx="238397" cy="2835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052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C0F39EB-32F2-EF43-BDCB-C0073FA8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876C4D-2CE5-5744-B8EA-963CBDA8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7DE43A-2C3C-074A-80AF-7504399C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178C57-A73B-FD43-9F97-FECD2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549D577-813D-0B45-9343-6485CC819486}"/>
              </a:ext>
            </a:extLst>
          </p:cNvPr>
          <p:cNvGrpSpPr/>
          <p:nvPr/>
        </p:nvGrpSpPr>
        <p:grpSpPr>
          <a:xfrm>
            <a:off x="1872176" y="1482472"/>
            <a:ext cx="4625688" cy="2931149"/>
            <a:chOff x="1763688" y="1556792"/>
            <a:chExt cx="5128323" cy="3249652"/>
          </a:xfrm>
        </p:grpSpPr>
        <p:pic>
          <p:nvPicPr>
            <p:cNvPr id="8" name="Picture 2">
              <a:extLst>
                <a:ext uri="{FF2B5EF4-FFF2-40B4-BE49-F238E27FC236}">
                  <a16:creationId xmlns="" xmlns:a16="http://schemas.microsoft.com/office/drawing/2014/main" id="{1C70D55F-691D-4F49-8F54-66D960EC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556792"/>
              <a:ext cx="5128323" cy="3192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C9EA84A-FDC2-094C-B77B-506377CB3D00}"/>
                </a:ext>
              </a:extLst>
            </p:cNvPr>
            <p:cNvSpPr txBox="1"/>
            <p:nvPr/>
          </p:nvSpPr>
          <p:spPr>
            <a:xfrm>
              <a:off x="4402723" y="346341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161D1C4-44DB-B643-83C4-585789EFE223}"/>
                </a:ext>
              </a:extLst>
            </p:cNvPr>
            <p:cNvSpPr txBox="1"/>
            <p:nvPr/>
          </p:nvSpPr>
          <p:spPr>
            <a:xfrm>
              <a:off x="6012160" y="256490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F1CC8DD-7809-EE45-811C-4BBB22421D3E}"/>
                </a:ext>
              </a:extLst>
            </p:cNvPr>
            <p:cNvSpPr txBox="1"/>
            <p:nvPr/>
          </p:nvSpPr>
          <p:spPr>
            <a:xfrm>
              <a:off x="2123728" y="44371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41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7D26D3E5-2959-FF43-840F-755E8D1E9E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3870552"/>
                <a:ext cx="7726363" cy="1359847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bouge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CH" dirty="0"/>
                  <a:t> dans la direction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Pour que la distance entre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 reste constante,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 doit aussi faire une translation 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fr-CH" dirty="0">
                  <a:latin typeface="Symbol" panose="05050102010706020507" pitchFamily="18" charset="2"/>
                </a:endParaRPr>
              </a:p>
              <a:p>
                <a:pPr lvl="1"/>
                <a:r>
                  <a:rPr lang="fr-CH" dirty="0"/>
                  <a:t>Similaire pour la direction x (translation de A 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CH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CH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26D3E5-2959-FF43-840F-755E8D1E9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3870552"/>
                <a:ext cx="7726363" cy="1359847"/>
              </a:xfrm>
              <a:blipFill>
                <a:blip r:embed="rId2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AC0F39EB-32F2-EF43-BDCB-C0073FA8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d’un corps rigide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876C4D-2CE5-5744-B8EA-963CBDA8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7DE43A-2C3C-074A-80AF-7504399C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178C57-A73B-FD43-9F97-FECD2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2B74A7A8-3ED3-8846-AAB0-8F91612D4197}"/>
              </a:ext>
            </a:extLst>
          </p:cNvPr>
          <p:cNvGrpSpPr/>
          <p:nvPr/>
        </p:nvGrpSpPr>
        <p:grpSpPr>
          <a:xfrm>
            <a:off x="2087107" y="773520"/>
            <a:ext cx="4155622" cy="2696802"/>
            <a:chOff x="1775301" y="1556792"/>
            <a:chExt cx="5177323" cy="3359838"/>
          </a:xfrm>
        </p:grpSpPr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33B3E590-8E61-2F4A-A276-313A335CE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301" y="1556792"/>
              <a:ext cx="5140296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2DDF96C-C309-D446-BBCE-ABEF27D7AECF}"/>
                </a:ext>
              </a:extLst>
            </p:cNvPr>
            <p:cNvSpPr txBox="1"/>
            <p:nvPr/>
          </p:nvSpPr>
          <p:spPr>
            <a:xfrm>
              <a:off x="4402722" y="3463413"/>
              <a:ext cx="1032990" cy="373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A (</a:t>
              </a:r>
              <a:r>
                <a:rPr lang="fr-CH" dirty="0" err="1"/>
                <a:t>x</a:t>
              </a:r>
              <a:r>
                <a:rPr lang="fr-CH" baseline="-25000" dirty="0" err="1"/>
                <a:t>A</a:t>
              </a:r>
              <a:r>
                <a:rPr lang="fr-CH" dirty="0" err="1"/>
                <a:t>,y</a:t>
              </a:r>
              <a:r>
                <a:rPr lang="fr-CH" baseline="-25000" dirty="0" err="1"/>
                <a:t>A</a:t>
              </a:r>
              <a:r>
                <a:rPr lang="fr-CH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300655C-3A7C-004C-9ECF-0E26C1223BFB}"/>
                </a:ext>
              </a:extLst>
            </p:cNvPr>
            <p:cNvSpPr txBox="1"/>
            <p:nvPr/>
          </p:nvSpPr>
          <p:spPr>
            <a:xfrm>
              <a:off x="5907732" y="2545918"/>
              <a:ext cx="1044892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B (</a:t>
              </a:r>
              <a:r>
                <a:rPr lang="fr-CH" dirty="0" err="1" smtClean="0"/>
                <a:t>x</a:t>
              </a:r>
              <a:r>
                <a:rPr lang="fr-CH" baseline="-25000" dirty="0" err="1" smtClean="0"/>
                <a:t>B</a:t>
              </a:r>
              <a:r>
                <a:rPr lang="fr-CH" dirty="0" err="1" smtClean="0"/>
                <a:t>,y</a:t>
              </a:r>
              <a:r>
                <a:rPr lang="fr-CH" baseline="-25000" dirty="0" err="1" smtClean="0"/>
                <a:t>B</a:t>
              </a:r>
              <a:r>
                <a:rPr lang="fr-CH" dirty="0" smtClean="0"/>
                <a:t>)</a:t>
              </a:r>
              <a:endParaRPr lang="fr-CH" dirty="0"/>
            </a:p>
            <a:p>
              <a:endParaRPr lang="fr-CH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D1E2888-85D7-DD4D-A251-854A73B97943}"/>
                </a:ext>
              </a:extLst>
            </p:cNvPr>
            <p:cNvSpPr txBox="1"/>
            <p:nvPr/>
          </p:nvSpPr>
          <p:spPr>
            <a:xfrm>
              <a:off x="2123728" y="4437112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0C48B2B-988C-AE45-BFED-B6AD58BD5F64}"/>
                </a:ext>
              </a:extLst>
            </p:cNvPr>
            <p:cNvSpPr txBox="1"/>
            <p:nvPr/>
          </p:nvSpPr>
          <p:spPr>
            <a:xfrm>
              <a:off x="4432719" y="4283944"/>
              <a:ext cx="972995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/>
                <a:t>C (</a:t>
              </a:r>
              <a:r>
                <a:rPr lang="fr-CH" dirty="0" smtClean="0"/>
                <a:t>x</a:t>
              </a:r>
              <a:r>
                <a:rPr lang="fr-CH" baseline="-25000" dirty="0" smtClean="0"/>
                <a:t>A</a:t>
              </a:r>
              <a:r>
                <a:rPr lang="fr-CH" dirty="0" smtClean="0"/>
                <a:t>,0)</a:t>
              </a:r>
              <a:endParaRPr lang="fr-CH" dirty="0"/>
            </a:p>
            <a:p>
              <a:endParaRPr lang="fr-CH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D57AB5A-76D5-8842-B201-3F6C1847D460}"/>
                </a:ext>
              </a:extLst>
            </p:cNvPr>
            <p:cNvSpPr txBox="1"/>
            <p:nvPr/>
          </p:nvSpPr>
          <p:spPr>
            <a:xfrm>
              <a:off x="2267743" y="2970331"/>
              <a:ext cx="913082" cy="6326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D(0,y</a:t>
              </a:r>
              <a:r>
                <a:rPr lang="fr-CH" baseline="-25000" dirty="0" smtClean="0"/>
                <a:t>A</a:t>
              </a:r>
              <a:r>
                <a:rPr lang="fr-CH" dirty="0"/>
                <a:t>)</a:t>
              </a:r>
            </a:p>
            <a:p>
              <a:endParaRPr lang="fr-CH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D5684DD1-5E1F-8A42-9DB9-2CC9E9693D65}"/>
                </a:ext>
              </a:extLst>
            </p:cNvPr>
            <p:cNvSpPr/>
            <p:nvPr/>
          </p:nvSpPr>
          <p:spPr>
            <a:xfrm>
              <a:off x="3203848" y="4293096"/>
              <a:ext cx="45719" cy="32868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Arc 20">
              <a:extLst>
                <a:ext uri="{FF2B5EF4-FFF2-40B4-BE49-F238E27FC236}">
                  <a16:creationId xmlns="" xmlns:a16="http://schemas.microsoft.com/office/drawing/2014/main" id="{D26B8F7C-CFD7-3D4B-94C8-5E6DBEE8C555}"/>
                </a:ext>
              </a:extLst>
            </p:cNvPr>
            <p:cNvSpPr/>
            <p:nvPr/>
          </p:nvSpPr>
          <p:spPr>
            <a:xfrm>
              <a:off x="2933331" y="3957577"/>
              <a:ext cx="189735" cy="328682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Arc 21">
              <a:extLst>
                <a:ext uri="{FF2B5EF4-FFF2-40B4-BE49-F238E27FC236}">
                  <a16:creationId xmlns="" xmlns:a16="http://schemas.microsoft.com/office/drawing/2014/main" id="{F848F2F1-2219-1842-A41F-E2554F132A0D}"/>
                </a:ext>
              </a:extLst>
            </p:cNvPr>
            <p:cNvSpPr/>
            <p:nvPr/>
          </p:nvSpPr>
          <p:spPr>
            <a:xfrm rot="-1200000">
              <a:off x="2161813" y="3887713"/>
              <a:ext cx="288032" cy="139728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3715873-792F-CE45-A561-1D8A60C05922}"/>
                </a:ext>
              </a:extLst>
            </p:cNvPr>
            <p:cNvSpPr txBox="1"/>
            <p:nvPr/>
          </p:nvSpPr>
          <p:spPr>
            <a:xfrm>
              <a:off x="3275856" y="41802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A079951-5A98-CA4A-A060-DE579E5DFE4E}"/>
                </a:ext>
              </a:extLst>
            </p:cNvPr>
            <p:cNvSpPr txBox="1"/>
            <p:nvPr/>
          </p:nvSpPr>
          <p:spPr>
            <a:xfrm>
              <a:off x="3066504" y="375258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1CEB340-4CEB-B944-97CC-124EF8050F00}"/>
                </a:ext>
              </a:extLst>
            </p:cNvPr>
            <p:cNvSpPr txBox="1"/>
            <p:nvPr/>
          </p:nvSpPr>
          <p:spPr>
            <a:xfrm>
              <a:off x="1849040" y="37203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err="1">
                  <a:latin typeface="Symbol" panose="05050102010706020507" pitchFamily="18" charset="2"/>
                </a:rPr>
                <a:t>dq</a:t>
              </a:r>
              <a:endParaRPr lang="fr-CH" dirty="0">
                <a:latin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9093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495</TotalTime>
  <Words>1609</Words>
  <Application>Microsoft Office PowerPoint</Application>
  <PresentationFormat>On-screen Show (16:9)</PresentationFormat>
  <Paragraphs>383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Théorème des déplacements virtuels</vt:lpstr>
      <vt:lpstr>Objectif du cours</vt:lpstr>
      <vt:lpstr>Contenu du cours</vt:lpstr>
      <vt:lpstr>Travail d’une force  F ⃗</vt:lpstr>
      <vt:lpstr>Travail d’un moment  M ⃗</vt:lpstr>
      <vt:lpstr>Déplacements virtuels des structures</vt:lpstr>
      <vt:lpstr>Translation d’un corps rigide</vt:lpstr>
      <vt:lpstr>Rotation d’un corps rigide</vt:lpstr>
      <vt:lpstr>Rotation d’un corps rigide</vt:lpstr>
      <vt:lpstr>Théorème des déplacements virtuels</vt:lpstr>
      <vt:lpstr>Exemple: Poutre simple</vt:lpstr>
      <vt:lpstr>Exemple: Poutre simple (suite)</vt:lpstr>
      <vt:lpstr>Coupure simple</vt:lpstr>
      <vt:lpstr>Exemple: Poutre simple</vt:lpstr>
      <vt:lpstr>Exemples: Coupures simples relatives aux appuis</vt:lpstr>
      <vt:lpstr>Exemples: Coupures simples relatives aux appuis (suite)</vt:lpstr>
      <vt:lpstr>Exemple: Utiliser le TdV pour calculer les forces de réaction</vt:lpstr>
      <vt:lpstr>PowerPoint Presentation</vt:lpstr>
      <vt:lpstr>Exemple: Portique à 3 articulations</vt:lpstr>
      <vt:lpstr>Exemple: Portique à 3 articulations (suite)</vt:lpstr>
      <vt:lpstr>Déplacements virtuels </vt:lpstr>
      <vt:lpstr>Centre instantané de rotation</vt:lpstr>
      <vt:lpstr>Coupure simple d’une articulation</vt:lpstr>
      <vt:lpstr>Exemple: Utiliser le TdV pour calculer les forces de liaison Dy et Ey. </vt:lpstr>
      <vt:lpstr>Degré d’hyperstaticité</vt:lpstr>
      <vt:lpstr>Exemples</vt:lpstr>
      <vt:lpstr>Chapitres à étudier dans le TGC 1</vt:lpstr>
      <vt:lpstr>Références</vt:lpstr>
      <vt:lpstr>Théorème des déplacements virtuels</vt:lpstr>
      <vt:lpstr>Théorème des déplacements virtuels</vt:lpstr>
      <vt:lpstr>Théorème des déplacements virtuels</vt:lpstr>
      <vt:lpstr>Théorème des déplacements virtuels</vt:lpstr>
      <vt:lpstr>Théorème des déplacements virtuels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70</cp:revision>
  <cp:lastPrinted>2022-03-18T08:36:59Z</cp:lastPrinted>
  <dcterms:created xsi:type="dcterms:W3CDTF">2019-04-02T06:24:35Z</dcterms:created>
  <dcterms:modified xsi:type="dcterms:W3CDTF">2022-03-22T06:40:10Z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